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60"/>
  </p:notesMasterIdLst>
  <p:handoutMasterIdLst>
    <p:handoutMasterId r:id="rId61"/>
  </p:handoutMasterIdLst>
  <p:sldIdLst>
    <p:sldId id="422" r:id="rId2"/>
    <p:sldId id="550" r:id="rId3"/>
    <p:sldId id="593" r:id="rId4"/>
    <p:sldId id="480" r:id="rId5"/>
    <p:sldId id="490" r:id="rId6"/>
    <p:sldId id="489" r:id="rId7"/>
    <p:sldId id="596" r:id="rId8"/>
    <p:sldId id="491" r:id="rId9"/>
    <p:sldId id="492" r:id="rId10"/>
    <p:sldId id="594" r:id="rId11"/>
    <p:sldId id="496" r:id="rId12"/>
    <p:sldId id="497" r:id="rId13"/>
    <p:sldId id="495" r:id="rId14"/>
    <p:sldId id="554" r:id="rId15"/>
    <p:sldId id="482" r:id="rId16"/>
    <p:sldId id="556" r:id="rId17"/>
    <p:sldId id="558" r:id="rId18"/>
    <p:sldId id="597" r:id="rId19"/>
    <p:sldId id="559" r:id="rId20"/>
    <p:sldId id="598" r:id="rId21"/>
    <p:sldId id="599" r:id="rId22"/>
    <p:sldId id="500" r:id="rId23"/>
    <p:sldId id="501" r:id="rId24"/>
    <p:sldId id="601" r:id="rId25"/>
    <p:sldId id="483" r:id="rId26"/>
    <p:sldId id="602" r:id="rId27"/>
    <p:sldId id="603" r:id="rId28"/>
    <p:sldId id="604" r:id="rId29"/>
    <p:sldId id="600" r:id="rId30"/>
    <p:sldId id="605" r:id="rId31"/>
    <p:sldId id="502" r:id="rId32"/>
    <p:sldId id="627" r:id="rId33"/>
    <p:sldId id="630" r:id="rId34"/>
    <p:sldId id="620" r:id="rId35"/>
    <p:sldId id="629" r:id="rId36"/>
    <p:sldId id="631" r:id="rId37"/>
    <p:sldId id="621" r:id="rId38"/>
    <p:sldId id="625" r:id="rId39"/>
    <p:sldId id="622" r:id="rId40"/>
    <p:sldId id="624" r:id="rId41"/>
    <p:sldId id="626" r:id="rId42"/>
    <p:sldId id="628" r:id="rId43"/>
    <p:sldId id="632" r:id="rId44"/>
    <p:sldId id="633" r:id="rId45"/>
    <p:sldId id="634" r:id="rId46"/>
    <p:sldId id="503" r:id="rId47"/>
    <p:sldId id="616" r:id="rId48"/>
    <p:sldId id="595" r:id="rId49"/>
    <p:sldId id="618" r:id="rId50"/>
    <p:sldId id="485" r:id="rId51"/>
    <p:sldId id="487" r:id="rId52"/>
    <p:sldId id="619" r:id="rId53"/>
    <p:sldId id="486" r:id="rId54"/>
    <p:sldId id="488" r:id="rId55"/>
    <p:sldId id="505" r:id="rId56"/>
    <p:sldId id="635" r:id="rId57"/>
    <p:sldId id="532" r:id="rId58"/>
    <p:sldId id="506" r:id="rId5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ser" initials="u" lastIdx="4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FF"/>
    <a:srgbClr val="0066FF"/>
    <a:srgbClr val="FF00FF"/>
    <a:srgbClr val="4AABC6"/>
    <a:srgbClr val="3366FF"/>
    <a:srgbClr val="660066"/>
    <a:srgbClr val="FFDBB7"/>
    <a:srgbClr val="FFE6D1"/>
    <a:srgbClr val="FF9900"/>
    <a:srgbClr val="DDF0C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5932" autoAdjust="0"/>
    <p:restoredTop sz="93231" autoAdjust="0"/>
  </p:normalViewPr>
  <p:slideViewPr>
    <p:cSldViewPr>
      <p:cViewPr>
        <p:scale>
          <a:sx n="75" d="100"/>
          <a:sy n="75" d="100"/>
        </p:scale>
        <p:origin x="-1284" y="-27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47" d="100"/>
          <a:sy n="47" d="100"/>
        </p:scale>
        <p:origin x="2340" y="3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notesMaster" Target="notesMasters/notesMaster1.xml"/><Relationship Id="rId65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6DA699F-7684-4F9F-9722-2CD5FF64F1EE}" type="doc">
      <dgm:prSet loTypeId="urn:microsoft.com/office/officeart/2005/8/layout/list1" loCatId="list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pPr rtl="1"/>
          <a:endParaRPr lang="fa-IR"/>
        </a:p>
      </dgm:t>
    </dgm:pt>
    <dgm:pt modelId="{A1D30DBF-D707-4943-8FDA-C0208A59872C}">
      <dgm:prSet phldrT="[Text]" custT="1"/>
      <dgm:spPr/>
      <dgm:t>
        <a:bodyPr/>
        <a:lstStyle/>
        <a:p>
          <a:pPr algn="ctr" rtl="1"/>
          <a:r>
            <a:rPr lang="fa-IR" sz="1800" b="1" dirty="0" smtClean="0">
              <a:solidFill>
                <a:schemeClr val="tx1">
                  <a:lumMod val="25000"/>
                </a:schemeClr>
              </a:solidFill>
              <a:cs typeface="B Mitra" pitchFamily="2" charset="-78"/>
            </a:rPr>
            <a:t>جذب فلوراید به سطح دندان</a:t>
          </a:r>
          <a:endParaRPr lang="fa-IR" sz="1800" b="1" dirty="0">
            <a:solidFill>
              <a:schemeClr val="tx1">
                <a:lumMod val="25000"/>
              </a:schemeClr>
            </a:solidFill>
            <a:cs typeface="B Mitra" pitchFamily="2" charset="-78"/>
          </a:endParaRPr>
        </a:p>
      </dgm:t>
    </dgm:pt>
    <dgm:pt modelId="{38A92BF8-E794-477C-8EEB-ADF6E04FB272}" type="parTrans" cxnId="{C72EC3F9-9782-4CE3-AEA1-8F5C909E2AEA}">
      <dgm:prSet/>
      <dgm:spPr/>
      <dgm:t>
        <a:bodyPr/>
        <a:lstStyle/>
        <a:p>
          <a:pPr rtl="1"/>
          <a:endParaRPr lang="fa-IR"/>
        </a:p>
      </dgm:t>
    </dgm:pt>
    <dgm:pt modelId="{8CE5E4CB-C56A-4053-A239-D095830500CE}" type="sibTrans" cxnId="{C72EC3F9-9782-4CE3-AEA1-8F5C909E2AEA}">
      <dgm:prSet/>
      <dgm:spPr/>
      <dgm:t>
        <a:bodyPr/>
        <a:lstStyle/>
        <a:p>
          <a:pPr rtl="1"/>
          <a:endParaRPr lang="fa-IR"/>
        </a:p>
      </dgm:t>
    </dgm:pt>
    <dgm:pt modelId="{B2281B98-5077-408E-9742-14638A58D2D3}">
      <dgm:prSet phldrT="[Text]" custT="1"/>
      <dgm:spPr/>
      <dgm:t>
        <a:bodyPr/>
        <a:lstStyle/>
        <a:p>
          <a:pPr algn="ctr" rtl="1"/>
          <a:r>
            <a:rPr lang="fa-IR" sz="1800" b="1" dirty="0" smtClean="0">
              <a:solidFill>
                <a:schemeClr val="tx1">
                  <a:lumMod val="25000"/>
                </a:schemeClr>
              </a:solidFill>
              <a:cs typeface="B Mitra" pitchFamily="2" charset="-78"/>
            </a:rPr>
            <a:t>افزایش مقاومت دندان به پوسیدگی</a:t>
          </a:r>
          <a:endParaRPr lang="fa-IR" sz="1800" b="1" dirty="0">
            <a:solidFill>
              <a:schemeClr val="tx1">
                <a:lumMod val="25000"/>
              </a:schemeClr>
            </a:solidFill>
            <a:cs typeface="B Mitra" pitchFamily="2" charset="-78"/>
          </a:endParaRPr>
        </a:p>
      </dgm:t>
    </dgm:pt>
    <dgm:pt modelId="{A652DE8C-B42C-4B91-817C-9161FBF33504}" type="parTrans" cxnId="{6AC04E73-F5C6-440F-9642-CDD35746F761}">
      <dgm:prSet/>
      <dgm:spPr/>
      <dgm:t>
        <a:bodyPr/>
        <a:lstStyle/>
        <a:p>
          <a:pPr rtl="1"/>
          <a:endParaRPr lang="fa-IR"/>
        </a:p>
      </dgm:t>
    </dgm:pt>
    <dgm:pt modelId="{2A0DDEC3-C317-46A4-8DD3-D4B81D136667}" type="sibTrans" cxnId="{6AC04E73-F5C6-440F-9642-CDD35746F761}">
      <dgm:prSet/>
      <dgm:spPr/>
      <dgm:t>
        <a:bodyPr/>
        <a:lstStyle/>
        <a:p>
          <a:pPr rtl="1"/>
          <a:endParaRPr lang="fa-IR"/>
        </a:p>
      </dgm:t>
    </dgm:pt>
    <dgm:pt modelId="{E82708F7-5109-4875-B03C-D57614CF6D4D}">
      <dgm:prSet phldrT="[Text]" custT="1"/>
      <dgm:spPr/>
      <dgm:t>
        <a:bodyPr/>
        <a:lstStyle/>
        <a:p>
          <a:pPr algn="ctr" rtl="1"/>
          <a:r>
            <a:rPr lang="fa-IR" sz="1400" b="1" dirty="0" smtClean="0">
              <a:solidFill>
                <a:schemeClr val="tx1">
                  <a:lumMod val="25000"/>
                </a:schemeClr>
              </a:solidFill>
              <a:cs typeface="B Mitra" pitchFamily="2" charset="-78"/>
            </a:rPr>
            <a:t>کند شدن روند پیشرفت پوسیدگی های اولیه</a:t>
          </a:r>
          <a:endParaRPr lang="fa-IR" sz="1400" b="1" dirty="0">
            <a:solidFill>
              <a:schemeClr val="tx1">
                <a:lumMod val="25000"/>
              </a:schemeClr>
            </a:solidFill>
            <a:cs typeface="B Mitra" pitchFamily="2" charset="-78"/>
          </a:endParaRPr>
        </a:p>
      </dgm:t>
    </dgm:pt>
    <dgm:pt modelId="{185BFD46-8EBF-44C5-BE5C-1FE2129D1524}" type="parTrans" cxnId="{82CE0E22-C5D1-4E43-A3CD-81B7BE3CA8FE}">
      <dgm:prSet/>
      <dgm:spPr/>
      <dgm:t>
        <a:bodyPr/>
        <a:lstStyle/>
        <a:p>
          <a:pPr rtl="1"/>
          <a:endParaRPr lang="fa-IR"/>
        </a:p>
      </dgm:t>
    </dgm:pt>
    <dgm:pt modelId="{032B769F-166C-4330-B204-FA8FE0C9C656}" type="sibTrans" cxnId="{82CE0E22-C5D1-4E43-A3CD-81B7BE3CA8FE}">
      <dgm:prSet/>
      <dgm:spPr/>
      <dgm:t>
        <a:bodyPr/>
        <a:lstStyle/>
        <a:p>
          <a:pPr rtl="1"/>
          <a:endParaRPr lang="fa-IR"/>
        </a:p>
      </dgm:t>
    </dgm:pt>
    <dgm:pt modelId="{F6E9689D-6525-43C0-B93D-6073C7AF39B0}" type="pres">
      <dgm:prSet presAssocID="{E6DA699F-7684-4F9F-9722-2CD5FF64F1EE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pPr rtl="1"/>
          <a:endParaRPr lang="fa-IR"/>
        </a:p>
      </dgm:t>
    </dgm:pt>
    <dgm:pt modelId="{04CD5201-D767-423B-B5C6-1D0BE3F68637}" type="pres">
      <dgm:prSet presAssocID="{A1D30DBF-D707-4943-8FDA-C0208A59872C}" presName="parentLin" presStyleCnt="0"/>
      <dgm:spPr/>
    </dgm:pt>
    <dgm:pt modelId="{9483343D-B47F-47D0-9479-06B80381492F}" type="pres">
      <dgm:prSet presAssocID="{A1D30DBF-D707-4943-8FDA-C0208A59872C}" presName="parentLeftMargin" presStyleLbl="node1" presStyleIdx="0" presStyleCnt="3"/>
      <dgm:spPr/>
      <dgm:t>
        <a:bodyPr/>
        <a:lstStyle/>
        <a:p>
          <a:pPr rtl="1"/>
          <a:endParaRPr lang="fa-IR"/>
        </a:p>
      </dgm:t>
    </dgm:pt>
    <dgm:pt modelId="{27EF2DE5-334B-4D1D-A391-69453323408B}" type="pres">
      <dgm:prSet presAssocID="{A1D30DBF-D707-4943-8FDA-C0208A59872C}" presName="parentText" presStyleLbl="node1" presStyleIdx="0" presStyleCnt="3" custScaleX="129720" custScaleY="107409" custLinFactNeighborX="3918" custLinFactNeighborY="34649">
        <dgm:presLayoutVars>
          <dgm:chMax val="0"/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42602BBB-C0E1-49E3-80D7-E3C349B94554}" type="pres">
      <dgm:prSet presAssocID="{A1D30DBF-D707-4943-8FDA-C0208A59872C}" presName="negativeSpace" presStyleCnt="0"/>
      <dgm:spPr/>
    </dgm:pt>
    <dgm:pt modelId="{A1FEB033-26B0-412B-86F7-991AE7C503A2}" type="pres">
      <dgm:prSet presAssocID="{A1D30DBF-D707-4943-8FDA-C0208A59872C}" presName="childText" presStyleLbl="conFgAcc1" presStyleIdx="0" presStyleCnt="3">
        <dgm:presLayoutVars>
          <dgm:bulletEnabled val="1"/>
        </dgm:presLayoutVars>
      </dgm:prSet>
      <dgm:spPr/>
    </dgm:pt>
    <dgm:pt modelId="{B43782BA-5AEB-4CD0-960C-4E8A18B2B155}" type="pres">
      <dgm:prSet presAssocID="{8CE5E4CB-C56A-4053-A239-D095830500CE}" presName="spaceBetweenRectangles" presStyleCnt="0"/>
      <dgm:spPr/>
    </dgm:pt>
    <dgm:pt modelId="{F6069F8A-B427-42E9-8246-2309B7A5B067}" type="pres">
      <dgm:prSet presAssocID="{B2281B98-5077-408E-9742-14638A58D2D3}" presName="parentLin" presStyleCnt="0"/>
      <dgm:spPr/>
    </dgm:pt>
    <dgm:pt modelId="{74535DD4-728C-45A2-ABE4-FAC281C708CC}" type="pres">
      <dgm:prSet presAssocID="{B2281B98-5077-408E-9742-14638A58D2D3}" presName="parentLeftMargin" presStyleLbl="node1" presStyleIdx="0" presStyleCnt="3"/>
      <dgm:spPr/>
      <dgm:t>
        <a:bodyPr/>
        <a:lstStyle/>
        <a:p>
          <a:pPr rtl="1"/>
          <a:endParaRPr lang="fa-IR"/>
        </a:p>
      </dgm:t>
    </dgm:pt>
    <dgm:pt modelId="{C0748ADC-312F-449B-8C3C-B03744769967}" type="pres">
      <dgm:prSet presAssocID="{B2281B98-5077-408E-9742-14638A58D2D3}" presName="parentText" presStyleLbl="node1" presStyleIdx="1" presStyleCnt="3" custScaleX="129022" custScaleY="109821" custLinFactNeighborX="-12764" custLinFactNeighborY="36076">
        <dgm:presLayoutVars>
          <dgm:chMax val="0"/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A73DD88A-B1E6-4728-9134-AEADA1931550}" type="pres">
      <dgm:prSet presAssocID="{B2281B98-5077-408E-9742-14638A58D2D3}" presName="negativeSpace" presStyleCnt="0"/>
      <dgm:spPr/>
    </dgm:pt>
    <dgm:pt modelId="{73AE1249-E3B0-4051-8F4A-8ED88F69B371}" type="pres">
      <dgm:prSet presAssocID="{B2281B98-5077-408E-9742-14638A58D2D3}" presName="childText" presStyleLbl="conFgAcc1" presStyleIdx="1" presStyleCnt="3">
        <dgm:presLayoutVars>
          <dgm:bulletEnabled val="1"/>
        </dgm:presLayoutVars>
      </dgm:prSet>
      <dgm:spPr/>
    </dgm:pt>
    <dgm:pt modelId="{057E678A-4F49-44C5-89FD-266F8340E2E2}" type="pres">
      <dgm:prSet presAssocID="{2A0DDEC3-C317-46A4-8DD3-D4B81D136667}" presName="spaceBetweenRectangles" presStyleCnt="0"/>
      <dgm:spPr/>
    </dgm:pt>
    <dgm:pt modelId="{E2682DF0-5475-493D-8F85-DFDB92225553}" type="pres">
      <dgm:prSet presAssocID="{E82708F7-5109-4875-B03C-D57614CF6D4D}" presName="parentLin" presStyleCnt="0"/>
      <dgm:spPr/>
    </dgm:pt>
    <dgm:pt modelId="{CB1744D0-D652-4C81-9B0B-25FB7DE9CE28}" type="pres">
      <dgm:prSet presAssocID="{E82708F7-5109-4875-B03C-D57614CF6D4D}" presName="parentLeftMargin" presStyleLbl="node1" presStyleIdx="1" presStyleCnt="3"/>
      <dgm:spPr/>
      <dgm:t>
        <a:bodyPr/>
        <a:lstStyle/>
        <a:p>
          <a:pPr rtl="1"/>
          <a:endParaRPr lang="fa-IR"/>
        </a:p>
      </dgm:t>
    </dgm:pt>
    <dgm:pt modelId="{5CD50452-2EC6-4F30-986E-5C5BD0CB1D82}" type="pres">
      <dgm:prSet presAssocID="{E82708F7-5109-4875-B03C-D57614CF6D4D}" presName="parentText" presStyleLbl="node1" presStyleIdx="2" presStyleCnt="3" custScaleX="131424" custScaleY="103788" custLinFactNeighborX="-40076" custLinFactNeighborY="39190">
        <dgm:presLayoutVars>
          <dgm:chMax val="0"/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C0DF6CF2-5318-457B-BAFA-01E0D3CB76F2}" type="pres">
      <dgm:prSet presAssocID="{E82708F7-5109-4875-B03C-D57614CF6D4D}" presName="negativeSpace" presStyleCnt="0"/>
      <dgm:spPr/>
    </dgm:pt>
    <dgm:pt modelId="{FA12EFBA-D0B3-48EB-84E8-11B6887FBCD4}" type="pres">
      <dgm:prSet presAssocID="{E82708F7-5109-4875-B03C-D57614CF6D4D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82CE0E22-C5D1-4E43-A3CD-81B7BE3CA8FE}" srcId="{E6DA699F-7684-4F9F-9722-2CD5FF64F1EE}" destId="{E82708F7-5109-4875-B03C-D57614CF6D4D}" srcOrd="2" destOrd="0" parTransId="{185BFD46-8EBF-44C5-BE5C-1FE2129D1524}" sibTransId="{032B769F-166C-4330-B204-FA8FE0C9C656}"/>
    <dgm:cxn modelId="{2DE6D329-D13C-4577-99F4-857981677579}" type="presOf" srcId="{A1D30DBF-D707-4943-8FDA-C0208A59872C}" destId="{27EF2DE5-334B-4D1D-A391-69453323408B}" srcOrd="1" destOrd="0" presId="urn:microsoft.com/office/officeart/2005/8/layout/list1"/>
    <dgm:cxn modelId="{6AC04E73-F5C6-440F-9642-CDD35746F761}" srcId="{E6DA699F-7684-4F9F-9722-2CD5FF64F1EE}" destId="{B2281B98-5077-408E-9742-14638A58D2D3}" srcOrd="1" destOrd="0" parTransId="{A652DE8C-B42C-4B91-817C-9161FBF33504}" sibTransId="{2A0DDEC3-C317-46A4-8DD3-D4B81D136667}"/>
    <dgm:cxn modelId="{6E5FAE81-9337-468B-AF40-46959997DCE9}" type="presOf" srcId="{E82708F7-5109-4875-B03C-D57614CF6D4D}" destId="{CB1744D0-D652-4C81-9B0B-25FB7DE9CE28}" srcOrd="0" destOrd="0" presId="urn:microsoft.com/office/officeart/2005/8/layout/list1"/>
    <dgm:cxn modelId="{4B6C8FA5-6074-4EF2-B138-6D92C2111D75}" type="presOf" srcId="{E6DA699F-7684-4F9F-9722-2CD5FF64F1EE}" destId="{F6E9689D-6525-43C0-B93D-6073C7AF39B0}" srcOrd="0" destOrd="0" presId="urn:microsoft.com/office/officeart/2005/8/layout/list1"/>
    <dgm:cxn modelId="{6B020D9D-1ED0-4C15-B167-1656BE8D6DC3}" type="presOf" srcId="{A1D30DBF-D707-4943-8FDA-C0208A59872C}" destId="{9483343D-B47F-47D0-9479-06B80381492F}" srcOrd="0" destOrd="0" presId="urn:microsoft.com/office/officeart/2005/8/layout/list1"/>
    <dgm:cxn modelId="{DEA7FEAC-07E1-40E8-9493-8CCCFF3519A0}" type="presOf" srcId="{B2281B98-5077-408E-9742-14638A58D2D3}" destId="{C0748ADC-312F-449B-8C3C-B03744769967}" srcOrd="1" destOrd="0" presId="urn:microsoft.com/office/officeart/2005/8/layout/list1"/>
    <dgm:cxn modelId="{6B2DA150-7D02-42B4-8264-E824FFB24AA4}" type="presOf" srcId="{E82708F7-5109-4875-B03C-D57614CF6D4D}" destId="{5CD50452-2EC6-4F30-986E-5C5BD0CB1D82}" srcOrd="1" destOrd="0" presId="urn:microsoft.com/office/officeart/2005/8/layout/list1"/>
    <dgm:cxn modelId="{92C2BC19-1419-415A-925C-3D74963DBEC9}" type="presOf" srcId="{B2281B98-5077-408E-9742-14638A58D2D3}" destId="{74535DD4-728C-45A2-ABE4-FAC281C708CC}" srcOrd="0" destOrd="0" presId="urn:microsoft.com/office/officeart/2005/8/layout/list1"/>
    <dgm:cxn modelId="{C72EC3F9-9782-4CE3-AEA1-8F5C909E2AEA}" srcId="{E6DA699F-7684-4F9F-9722-2CD5FF64F1EE}" destId="{A1D30DBF-D707-4943-8FDA-C0208A59872C}" srcOrd="0" destOrd="0" parTransId="{38A92BF8-E794-477C-8EEB-ADF6E04FB272}" sibTransId="{8CE5E4CB-C56A-4053-A239-D095830500CE}"/>
    <dgm:cxn modelId="{C69E8FA9-3C10-4887-8C94-88E881B761DB}" type="presParOf" srcId="{F6E9689D-6525-43C0-B93D-6073C7AF39B0}" destId="{04CD5201-D767-423B-B5C6-1D0BE3F68637}" srcOrd="0" destOrd="0" presId="urn:microsoft.com/office/officeart/2005/8/layout/list1"/>
    <dgm:cxn modelId="{2FA051A6-D713-490C-B227-EE8D3579F057}" type="presParOf" srcId="{04CD5201-D767-423B-B5C6-1D0BE3F68637}" destId="{9483343D-B47F-47D0-9479-06B80381492F}" srcOrd="0" destOrd="0" presId="urn:microsoft.com/office/officeart/2005/8/layout/list1"/>
    <dgm:cxn modelId="{05F369DC-23BD-4B06-83A4-9D718FA9B435}" type="presParOf" srcId="{04CD5201-D767-423B-B5C6-1D0BE3F68637}" destId="{27EF2DE5-334B-4D1D-A391-69453323408B}" srcOrd="1" destOrd="0" presId="urn:microsoft.com/office/officeart/2005/8/layout/list1"/>
    <dgm:cxn modelId="{E5442EB2-F57B-4D47-A277-DBA97A705AE7}" type="presParOf" srcId="{F6E9689D-6525-43C0-B93D-6073C7AF39B0}" destId="{42602BBB-C0E1-49E3-80D7-E3C349B94554}" srcOrd="1" destOrd="0" presId="urn:microsoft.com/office/officeart/2005/8/layout/list1"/>
    <dgm:cxn modelId="{DDFDC397-3582-4868-9251-BB790B37AA11}" type="presParOf" srcId="{F6E9689D-6525-43C0-B93D-6073C7AF39B0}" destId="{A1FEB033-26B0-412B-86F7-991AE7C503A2}" srcOrd="2" destOrd="0" presId="urn:microsoft.com/office/officeart/2005/8/layout/list1"/>
    <dgm:cxn modelId="{2BE14128-5C36-4E88-B5B3-CA2CDB7993FF}" type="presParOf" srcId="{F6E9689D-6525-43C0-B93D-6073C7AF39B0}" destId="{B43782BA-5AEB-4CD0-960C-4E8A18B2B155}" srcOrd="3" destOrd="0" presId="urn:microsoft.com/office/officeart/2005/8/layout/list1"/>
    <dgm:cxn modelId="{B629C587-7E61-4FE1-9DCE-471FD7E924A9}" type="presParOf" srcId="{F6E9689D-6525-43C0-B93D-6073C7AF39B0}" destId="{F6069F8A-B427-42E9-8246-2309B7A5B067}" srcOrd="4" destOrd="0" presId="urn:microsoft.com/office/officeart/2005/8/layout/list1"/>
    <dgm:cxn modelId="{C6E80DE5-90C3-4F48-AA51-830809350555}" type="presParOf" srcId="{F6069F8A-B427-42E9-8246-2309B7A5B067}" destId="{74535DD4-728C-45A2-ABE4-FAC281C708CC}" srcOrd="0" destOrd="0" presId="urn:microsoft.com/office/officeart/2005/8/layout/list1"/>
    <dgm:cxn modelId="{81B9A687-E31A-42FB-A7BF-E87711112438}" type="presParOf" srcId="{F6069F8A-B427-42E9-8246-2309B7A5B067}" destId="{C0748ADC-312F-449B-8C3C-B03744769967}" srcOrd="1" destOrd="0" presId="urn:microsoft.com/office/officeart/2005/8/layout/list1"/>
    <dgm:cxn modelId="{A7E6DB12-1C85-466C-A7A0-34BF66970C4F}" type="presParOf" srcId="{F6E9689D-6525-43C0-B93D-6073C7AF39B0}" destId="{A73DD88A-B1E6-4728-9134-AEADA1931550}" srcOrd="5" destOrd="0" presId="urn:microsoft.com/office/officeart/2005/8/layout/list1"/>
    <dgm:cxn modelId="{4A02C162-D4F9-4D05-B804-AC3AF9C60E19}" type="presParOf" srcId="{F6E9689D-6525-43C0-B93D-6073C7AF39B0}" destId="{73AE1249-E3B0-4051-8F4A-8ED88F69B371}" srcOrd="6" destOrd="0" presId="urn:microsoft.com/office/officeart/2005/8/layout/list1"/>
    <dgm:cxn modelId="{D2AC823B-DBDE-4435-8F80-DF0F9DFA36A2}" type="presParOf" srcId="{F6E9689D-6525-43C0-B93D-6073C7AF39B0}" destId="{057E678A-4F49-44C5-89FD-266F8340E2E2}" srcOrd="7" destOrd="0" presId="urn:microsoft.com/office/officeart/2005/8/layout/list1"/>
    <dgm:cxn modelId="{0A9911C2-60AF-4353-A716-19C26C188EF6}" type="presParOf" srcId="{F6E9689D-6525-43C0-B93D-6073C7AF39B0}" destId="{E2682DF0-5475-493D-8F85-DFDB92225553}" srcOrd="8" destOrd="0" presId="urn:microsoft.com/office/officeart/2005/8/layout/list1"/>
    <dgm:cxn modelId="{65FE1ABB-4FE4-442E-BB17-FED54D475B6C}" type="presParOf" srcId="{E2682DF0-5475-493D-8F85-DFDB92225553}" destId="{CB1744D0-D652-4C81-9B0B-25FB7DE9CE28}" srcOrd="0" destOrd="0" presId="urn:microsoft.com/office/officeart/2005/8/layout/list1"/>
    <dgm:cxn modelId="{1EC45052-72F9-4F68-A429-54219E4488C1}" type="presParOf" srcId="{E2682DF0-5475-493D-8F85-DFDB92225553}" destId="{5CD50452-2EC6-4F30-986E-5C5BD0CB1D82}" srcOrd="1" destOrd="0" presId="urn:microsoft.com/office/officeart/2005/8/layout/list1"/>
    <dgm:cxn modelId="{53497AD1-A1AB-4612-B78B-66350436D8D5}" type="presParOf" srcId="{F6E9689D-6525-43C0-B93D-6073C7AF39B0}" destId="{C0DF6CF2-5318-457B-BAFA-01E0D3CB76F2}" srcOrd="9" destOrd="0" presId="urn:microsoft.com/office/officeart/2005/8/layout/list1"/>
    <dgm:cxn modelId="{348666DE-0C6B-4268-B44F-5308037B9AFC}" type="presParOf" srcId="{F6E9689D-6525-43C0-B93D-6073C7AF39B0}" destId="{FA12EFBA-D0B3-48EB-84E8-11B6887FBCD4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1FEB033-26B0-412B-86F7-991AE7C503A2}">
      <dsp:nvSpPr>
        <dsp:cNvPr id="0" name=""/>
        <dsp:cNvSpPr/>
      </dsp:nvSpPr>
      <dsp:spPr>
        <a:xfrm>
          <a:off x="0" y="327433"/>
          <a:ext cx="3262314" cy="428400"/>
        </a:xfrm>
        <a:prstGeom prst="rect">
          <a:avLst/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7EF2DE5-334B-4D1D-A391-69453323408B}">
      <dsp:nvSpPr>
        <dsp:cNvPr id="0" name=""/>
        <dsp:cNvSpPr/>
      </dsp:nvSpPr>
      <dsp:spPr>
        <a:xfrm>
          <a:off x="169506" y="213215"/>
          <a:ext cx="2962311" cy="539021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6315" tIns="0" rIns="86315" bIns="0" numCol="1" spcCol="1270" anchor="ctr" anchorCtr="0">
          <a:noAutofit/>
        </a:bodyPr>
        <a:lstStyle/>
        <a:p>
          <a:pPr lvl="0" algn="ctr" defTabSz="8001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800" b="1" kern="1200" dirty="0" smtClean="0">
              <a:solidFill>
                <a:schemeClr val="tx1">
                  <a:lumMod val="25000"/>
                </a:schemeClr>
              </a:solidFill>
              <a:cs typeface="B Mitra" pitchFamily="2" charset="-78"/>
            </a:rPr>
            <a:t>جذب فلوراید به سطح دندان</a:t>
          </a:r>
          <a:endParaRPr lang="fa-IR" sz="1800" b="1" kern="1200" dirty="0">
            <a:solidFill>
              <a:schemeClr val="tx1">
                <a:lumMod val="25000"/>
              </a:schemeClr>
            </a:solidFill>
            <a:cs typeface="B Mitra" pitchFamily="2" charset="-78"/>
          </a:endParaRPr>
        </a:p>
      </dsp:txBody>
      <dsp:txXfrm>
        <a:off x="195819" y="239528"/>
        <a:ext cx="2909685" cy="486395"/>
      </dsp:txXfrm>
    </dsp:sp>
    <dsp:sp modelId="{73AE1249-E3B0-4051-8F4A-8ED88F69B371}">
      <dsp:nvSpPr>
        <dsp:cNvPr id="0" name=""/>
        <dsp:cNvSpPr/>
      </dsp:nvSpPr>
      <dsp:spPr>
        <a:xfrm>
          <a:off x="0" y="1147839"/>
          <a:ext cx="3262314" cy="428400"/>
        </a:xfrm>
        <a:prstGeom prst="rect">
          <a:avLst/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0748ADC-312F-449B-8C3C-B03744769967}">
      <dsp:nvSpPr>
        <dsp:cNvPr id="0" name=""/>
        <dsp:cNvSpPr/>
      </dsp:nvSpPr>
      <dsp:spPr>
        <a:xfrm>
          <a:off x="142295" y="1028677"/>
          <a:ext cx="2946371" cy="551125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6315" tIns="0" rIns="86315" bIns="0" numCol="1" spcCol="1270" anchor="ctr" anchorCtr="0">
          <a:noAutofit/>
        </a:bodyPr>
        <a:lstStyle/>
        <a:p>
          <a:pPr lvl="0" algn="ctr" defTabSz="8001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800" b="1" kern="1200" dirty="0" smtClean="0">
              <a:solidFill>
                <a:schemeClr val="tx1">
                  <a:lumMod val="25000"/>
                </a:schemeClr>
              </a:solidFill>
              <a:cs typeface="B Mitra" pitchFamily="2" charset="-78"/>
            </a:rPr>
            <a:t>افزایش مقاومت دندان به پوسیدگی</a:t>
          </a:r>
          <a:endParaRPr lang="fa-IR" sz="1800" b="1" kern="1200" dirty="0">
            <a:solidFill>
              <a:schemeClr val="tx1">
                <a:lumMod val="25000"/>
              </a:schemeClr>
            </a:solidFill>
            <a:cs typeface="B Mitra" pitchFamily="2" charset="-78"/>
          </a:endParaRPr>
        </a:p>
      </dsp:txBody>
      <dsp:txXfrm>
        <a:off x="169199" y="1055581"/>
        <a:ext cx="2892563" cy="497317"/>
      </dsp:txXfrm>
    </dsp:sp>
    <dsp:sp modelId="{FA12EFBA-D0B3-48EB-84E8-11B6887FBCD4}">
      <dsp:nvSpPr>
        <dsp:cNvPr id="0" name=""/>
        <dsp:cNvSpPr/>
      </dsp:nvSpPr>
      <dsp:spPr>
        <a:xfrm>
          <a:off x="0" y="1937969"/>
          <a:ext cx="3262314" cy="428400"/>
        </a:xfrm>
        <a:prstGeom prst="rect">
          <a:avLst/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CD50452-2EC6-4F30-986E-5C5BD0CB1D82}">
      <dsp:nvSpPr>
        <dsp:cNvPr id="0" name=""/>
        <dsp:cNvSpPr/>
      </dsp:nvSpPr>
      <dsp:spPr>
        <a:xfrm>
          <a:off x="97745" y="1864710"/>
          <a:ext cx="3001224" cy="520849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6315" tIns="0" rIns="86315" bIns="0" numCol="1" spcCol="1270" anchor="ctr" anchorCtr="0">
          <a:noAutofit/>
        </a:bodyPr>
        <a:lstStyle/>
        <a:p>
          <a:pPr lvl="0" algn="ctr" defTabSz="6223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400" b="1" kern="1200" dirty="0" smtClean="0">
              <a:solidFill>
                <a:schemeClr val="tx1">
                  <a:lumMod val="25000"/>
                </a:schemeClr>
              </a:solidFill>
              <a:cs typeface="B Mitra" pitchFamily="2" charset="-78"/>
            </a:rPr>
            <a:t>کند شدن روند پیشرفت پوسیدگی های اولیه</a:t>
          </a:r>
          <a:endParaRPr lang="fa-IR" sz="1400" b="1" kern="1200" dirty="0">
            <a:solidFill>
              <a:schemeClr val="tx1">
                <a:lumMod val="25000"/>
              </a:schemeClr>
            </a:solidFill>
            <a:cs typeface="B Mitra" pitchFamily="2" charset="-78"/>
          </a:endParaRPr>
        </a:p>
      </dsp:txBody>
      <dsp:txXfrm>
        <a:off x="123171" y="1890136"/>
        <a:ext cx="2950372" cy="46999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C893F5-FF96-424B-9C91-F9370D538D95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71ED65-844A-4637-BB5B-9C9B29F546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553552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70BCF9-D748-4C01-A6B9-DEB801C6A44E}" type="datetimeFigureOut">
              <a:rPr lang="en-US" smtClean="0"/>
              <a:pPr/>
              <a:t>5/5/2021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27BDDF-7F28-440B-8C8F-B884AB69A52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74125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09D283-CE7B-40EE-8714-3A3AFA64002D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75121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27BDDF-7F28-440B-8C8F-B884AB69A52E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83709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27BDDF-7F28-440B-8C8F-B884AB69A52E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222139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27BDDF-7F28-440B-8C8F-B884AB69A52E}" type="slidenum">
              <a:rPr lang="en-US" smtClean="0"/>
              <a:pPr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01323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2807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5/5/2021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5/5/2021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0">
          <a:fgClr>
            <a:srgbClr val="FFFFCC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5488" y="128238"/>
            <a:ext cx="1020755" cy="720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85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gif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4.gi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gif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gif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gif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gif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gif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gif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gif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gif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gif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gif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gif"/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gif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gif"/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gif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gif"/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gif"/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gif"/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3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gif"/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3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gif"/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3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3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gif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gif"/><Relationship Id="rId1" Type="http://schemas.openxmlformats.org/officeDocument/2006/relationships/slideLayout" Target="../slideLayouts/slideLayout3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gi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3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7.png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3.xml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10" Type="http://schemas.openxmlformats.org/officeDocument/2006/relationships/image" Target="../media/image60.jpg"/><Relationship Id="rId4" Type="http://schemas.openxmlformats.org/officeDocument/2006/relationships/diagramLayout" Target="../diagrams/layout1.xml"/><Relationship Id="rId9" Type="http://schemas.openxmlformats.org/officeDocument/2006/relationships/image" Target="../media/image59.jpg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3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3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3.jpeg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gif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66.gi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0">
          <a:fgClr>
            <a:schemeClr val="bg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133600" y="999900"/>
            <a:ext cx="4800600" cy="1219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fa-IR" sz="1400" b="1" dirty="0" smtClean="0">
                <a:effectLst/>
                <a:latin typeface="IranNastaliq" panose="02020505000000020003" pitchFamily="18" charset="0"/>
                <a:ea typeface="Calibri" panose="020F0502020204030204" pitchFamily="34" charset="0"/>
                <a:cs typeface="2  Titr" panose="00000700000000000000" pitchFamily="2" charset="-78"/>
              </a:rPr>
              <a:t>دانشگاه علوم پزشکی و خدمات  بهداشتی و درمانی استان </a:t>
            </a:r>
            <a:r>
              <a:rPr lang="fa-IR" sz="1400" b="1" dirty="0" smtClean="0">
                <a:latin typeface="IranNastaliq" panose="02020505000000020003" pitchFamily="18" charset="0"/>
                <a:ea typeface="Calibri" panose="020F0502020204030204" pitchFamily="34" charset="0"/>
                <a:cs typeface="2  Titr" panose="00000700000000000000" pitchFamily="2" charset="-78"/>
              </a:rPr>
              <a:t>البرز شبکه بهداشت فردیس</a:t>
            </a:r>
            <a:endParaRPr lang="fa-IR" sz="1400" b="1" dirty="0" smtClean="0">
              <a:effectLst/>
              <a:latin typeface="IranNastaliq" panose="02020505000000020003" pitchFamily="18" charset="0"/>
              <a:ea typeface="Calibri" panose="020F0502020204030204" pitchFamily="34" charset="0"/>
              <a:cs typeface="2  Titr" panose="00000700000000000000" pitchFamily="2" charset="-78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fa-IR" sz="1400" b="1" dirty="0" smtClean="0">
                <a:latin typeface="IranNastaliq" panose="02020505000000020003" pitchFamily="18" charset="0"/>
                <a:ea typeface="Calibri" panose="020F0502020204030204" pitchFamily="34" charset="0"/>
                <a:cs typeface="2  Titr" panose="00000700000000000000" pitchFamily="2" charset="-78"/>
              </a:rPr>
              <a:t>معاونت بهداشتی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fa-IR" sz="1400" b="1" dirty="0" smtClean="0">
                <a:latin typeface="IranNastaliq" panose="02020505000000020003" pitchFamily="18" charset="0"/>
                <a:ea typeface="Calibri" panose="020F0502020204030204" pitchFamily="34" charset="0"/>
                <a:cs typeface="2  Titr" panose="00000700000000000000" pitchFamily="2" charset="-78"/>
              </a:rPr>
              <a:t>گروه سلامت دهان و دندان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3600" y="1710272"/>
            <a:ext cx="2933700" cy="4751158"/>
          </a:xfrm>
          <a:prstGeom prst="rect">
            <a:avLst/>
          </a:prstGeom>
        </p:spPr>
      </p:pic>
      <p:sp>
        <p:nvSpPr>
          <p:cNvPr id="11" name="Rectangle 2"/>
          <p:cNvSpPr txBox="1">
            <a:spLocks noChangeArrowheads="1"/>
          </p:cNvSpPr>
          <p:nvPr/>
        </p:nvSpPr>
        <p:spPr bwMode="auto">
          <a:xfrm>
            <a:off x="381000" y="2085381"/>
            <a:ext cx="6019800" cy="31724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1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1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algn="ctr" rtl="1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algn="ctr" rtl="1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algn="ctr" rtl="1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457200" algn="ctr" rtl="1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914400" algn="ctr" rtl="1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1371600" algn="ctr" rtl="1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1828800" algn="ctr" rtl="1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altLang="en-US" sz="6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F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Tahoma"/>
                <a:cs typeface="B Titr" panose="00000700000000000000" pitchFamily="2" charset="-78"/>
              </a:rPr>
              <a:t>دانستنيهاي </a:t>
            </a:r>
            <a:endParaRPr kumimoji="0" lang="en-US" altLang="en-US" sz="6000" b="1" i="0" u="none" strike="noStrike" kern="1200" cap="none" spc="0" normalizeH="0" baseline="0" noProof="0" dirty="0" smtClean="0">
              <a:ln>
                <a:noFill/>
              </a:ln>
              <a:solidFill>
                <a:srgbClr val="00B0F0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Tahoma"/>
              <a:cs typeface="B Titr" panose="00000700000000000000" pitchFamily="2" charset="-78"/>
            </a:endParaRPr>
          </a:p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altLang="en-US" sz="6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F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Tahoma"/>
                <a:cs typeface="B Titr" panose="00000700000000000000" pitchFamily="2" charset="-78"/>
              </a:rPr>
              <a:t>سلامت</a:t>
            </a:r>
            <a:endParaRPr kumimoji="0" lang="en-US" altLang="en-US" sz="6000" b="1" i="0" u="none" strike="noStrike" kern="1200" cap="none" spc="0" normalizeH="0" baseline="0" noProof="0" dirty="0" smtClean="0">
              <a:ln>
                <a:noFill/>
              </a:ln>
              <a:solidFill>
                <a:srgbClr val="00B0F0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Tahoma"/>
              <a:cs typeface="B Titr" panose="00000700000000000000" pitchFamily="2" charset="-78"/>
            </a:endParaRPr>
          </a:p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altLang="en-US" sz="6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F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Tahoma"/>
                <a:cs typeface="B Titr" panose="00000700000000000000" pitchFamily="2" charset="-78"/>
              </a:rPr>
              <a:t> دها</a:t>
            </a:r>
            <a:r>
              <a:rPr lang="fa-IR" altLang="en-US" sz="6000" b="1" dirty="0" smtClean="0">
                <a:solidFill>
                  <a:srgbClr val="00B0F0"/>
                </a:solidFill>
                <a:latin typeface="Tahoma"/>
                <a:cs typeface="B Titr" panose="00000700000000000000" pitchFamily="2" charset="-78"/>
              </a:rPr>
              <a:t>ن و دندان</a:t>
            </a:r>
            <a:endParaRPr kumimoji="0" lang="en-US" altLang="en-US" sz="6000" b="0" i="0" u="none" strike="noStrike" kern="1200" cap="none" spc="0" normalizeH="0" baseline="0" noProof="0" dirty="0" smtClean="0">
              <a:ln>
                <a:noFill/>
              </a:ln>
              <a:solidFill>
                <a:srgbClr val="00B0F0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Tahoma"/>
              <a:cs typeface="Arial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57225" y="5105400"/>
            <a:ext cx="546735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a-IR" sz="3200" b="1" dirty="0" smtClean="0">
                <a:solidFill>
                  <a:srgbClr val="CC00FF"/>
                </a:solidFill>
                <a:cs typeface="2  Titr" panose="00000700000000000000" pitchFamily="2" charset="-78"/>
              </a:rPr>
              <a:t>فصل سوم</a:t>
            </a:r>
          </a:p>
          <a:p>
            <a:pPr algn="ctr"/>
            <a:r>
              <a:rPr lang="fa-IR" sz="3200" b="1" dirty="0" smtClean="0">
                <a:solidFill>
                  <a:srgbClr val="CC00FF"/>
                </a:solidFill>
                <a:cs typeface="2  Titr" panose="00000700000000000000" pitchFamily="2" charset="-78"/>
              </a:rPr>
              <a:t>راه های پیشگیری از پوسیدگی دندان</a:t>
            </a:r>
            <a:endParaRPr lang="en-US" sz="3200" b="1" dirty="0">
              <a:solidFill>
                <a:srgbClr val="CC00FF"/>
              </a:solidFill>
              <a:cs typeface="2  Titr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876705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 flipH="1">
            <a:off x="76200" y="381000"/>
            <a:ext cx="8915400" cy="6248400"/>
            <a:chOff x="0" y="0"/>
            <a:chExt cx="4217049" cy="2253313"/>
          </a:xfrm>
        </p:grpSpPr>
        <p:sp>
          <p:nvSpPr>
            <p:cNvPr id="14" name="Shape 220091"/>
            <p:cNvSpPr/>
            <p:nvPr/>
          </p:nvSpPr>
          <p:spPr>
            <a:xfrm>
              <a:off x="0" y="255354"/>
              <a:ext cx="4027932" cy="1997959"/>
            </a:xfrm>
            <a:custGeom>
              <a:avLst/>
              <a:gdLst/>
              <a:ahLst/>
              <a:cxnLst/>
              <a:rect l="0" t="0" r="0" b="0"/>
              <a:pathLst>
                <a:path w="4027932" h="1997959">
                  <a:moveTo>
                    <a:pt x="0" y="0"/>
                  </a:moveTo>
                  <a:lnTo>
                    <a:pt x="4027932" y="0"/>
                  </a:lnTo>
                  <a:lnTo>
                    <a:pt x="4027932" y="1997959"/>
                  </a:lnTo>
                  <a:lnTo>
                    <a:pt x="0" y="1997959"/>
                  </a:lnTo>
                  <a:lnTo>
                    <a:pt x="0" y="0"/>
                  </a:lnTo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000000">
                <a:alpha val="74901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 sz="1400"/>
            </a:p>
          </p:txBody>
        </p:sp>
        <p:sp>
          <p:nvSpPr>
            <p:cNvPr id="15" name="Shape 10895"/>
            <p:cNvSpPr/>
            <p:nvPr/>
          </p:nvSpPr>
          <p:spPr>
            <a:xfrm>
              <a:off x="69849" y="325193"/>
              <a:ext cx="3888004" cy="1860004"/>
            </a:xfrm>
            <a:custGeom>
              <a:avLst/>
              <a:gdLst/>
              <a:ahLst/>
              <a:cxnLst/>
              <a:rect l="0" t="0" r="0" b="0"/>
              <a:pathLst>
                <a:path w="3888004" h="1860004">
                  <a:moveTo>
                    <a:pt x="152400" y="0"/>
                  </a:moveTo>
                  <a:lnTo>
                    <a:pt x="3415373" y="0"/>
                  </a:lnTo>
                  <a:cubicBezTo>
                    <a:pt x="3413798" y="13805"/>
                    <a:pt x="3412795" y="27775"/>
                    <a:pt x="3412795" y="41999"/>
                  </a:cubicBezTo>
                  <a:cubicBezTo>
                    <a:pt x="3412795" y="244805"/>
                    <a:pt x="3577197" y="409207"/>
                    <a:pt x="3780003" y="409207"/>
                  </a:cubicBezTo>
                  <a:cubicBezTo>
                    <a:pt x="3817595" y="409207"/>
                    <a:pt x="3853840" y="403492"/>
                    <a:pt x="3888004" y="393002"/>
                  </a:cubicBezTo>
                  <a:lnTo>
                    <a:pt x="3888004" y="1707604"/>
                  </a:lnTo>
                  <a:cubicBezTo>
                    <a:pt x="3888004" y="1707604"/>
                    <a:pt x="3888004" y="1860004"/>
                    <a:pt x="3735604" y="1860004"/>
                  </a:cubicBezTo>
                  <a:lnTo>
                    <a:pt x="152400" y="1860004"/>
                  </a:lnTo>
                  <a:cubicBezTo>
                    <a:pt x="152400" y="1860004"/>
                    <a:pt x="0" y="1860004"/>
                    <a:pt x="0" y="1707604"/>
                  </a:cubicBezTo>
                  <a:lnTo>
                    <a:pt x="0" y="152400"/>
                  </a:lnTo>
                  <a:cubicBezTo>
                    <a:pt x="0" y="152400"/>
                    <a:pt x="0" y="0"/>
                    <a:pt x="152400" y="0"/>
                  </a:cubicBez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FFFFFF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pPr algn="just" rtl="1"/>
              <a:endParaRPr lang="en-US" sz="1400" dirty="0"/>
            </a:p>
          </p:txBody>
        </p:sp>
        <p:sp>
          <p:nvSpPr>
            <p:cNvPr id="16" name="Shape 10896"/>
            <p:cNvSpPr/>
            <p:nvPr/>
          </p:nvSpPr>
          <p:spPr>
            <a:xfrm>
              <a:off x="3526347" y="0"/>
              <a:ext cx="690702" cy="690702"/>
            </a:xfrm>
            <a:custGeom>
              <a:avLst/>
              <a:gdLst/>
              <a:ahLst/>
              <a:cxnLst/>
              <a:rect l="0" t="0" r="0" b="0"/>
              <a:pathLst>
                <a:path w="690702" h="690702">
                  <a:moveTo>
                    <a:pt x="345351" y="0"/>
                  </a:moveTo>
                  <a:cubicBezTo>
                    <a:pt x="536080" y="0"/>
                    <a:pt x="690702" y="154623"/>
                    <a:pt x="690702" y="345351"/>
                  </a:cubicBezTo>
                  <a:cubicBezTo>
                    <a:pt x="690702" y="536080"/>
                    <a:pt x="536080" y="690702"/>
                    <a:pt x="345351" y="690702"/>
                  </a:cubicBezTo>
                  <a:cubicBezTo>
                    <a:pt x="154622" y="690702"/>
                    <a:pt x="0" y="536080"/>
                    <a:pt x="0" y="345351"/>
                  </a:cubicBezTo>
                  <a:cubicBezTo>
                    <a:pt x="0" y="154623"/>
                    <a:pt x="154622" y="0"/>
                    <a:pt x="345351" y="0"/>
                  </a:cubicBez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EE3751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 sz="1400"/>
            </a:p>
          </p:txBody>
        </p:sp>
        <p:sp>
          <p:nvSpPr>
            <p:cNvPr id="17" name="Shape 10897"/>
            <p:cNvSpPr/>
            <p:nvPr/>
          </p:nvSpPr>
          <p:spPr>
            <a:xfrm>
              <a:off x="3650333" y="123981"/>
              <a:ext cx="442735" cy="442735"/>
            </a:xfrm>
            <a:custGeom>
              <a:avLst/>
              <a:gdLst/>
              <a:ahLst/>
              <a:cxnLst/>
              <a:rect l="0" t="0" r="0" b="0"/>
              <a:pathLst>
                <a:path w="442735" h="442735">
                  <a:moveTo>
                    <a:pt x="206146" y="0"/>
                  </a:moveTo>
                  <a:lnTo>
                    <a:pt x="236588" y="0"/>
                  </a:lnTo>
                  <a:cubicBezTo>
                    <a:pt x="236588" y="0"/>
                    <a:pt x="269354" y="0"/>
                    <a:pt x="269354" y="32766"/>
                  </a:cubicBezTo>
                  <a:lnTo>
                    <a:pt x="269354" y="173381"/>
                  </a:lnTo>
                  <a:lnTo>
                    <a:pt x="409969" y="173381"/>
                  </a:lnTo>
                  <a:cubicBezTo>
                    <a:pt x="409969" y="173381"/>
                    <a:pt x="442735" y="173381"/>
                    <a:pt x="442735" y="206146"/>
                  </a:cubicBezTo>
                  <a:lnTo>
                    <a:pt x="442735" y="236588"/>
                  </a:lnTo>
                  <a:cubicBezTo>
                    <a:pt x="442735" y="236588"/>
                    <a:pt x="442735" y="269354"/>
                    <a:pt x="409969" y="269354"/>
                  </a:cubicBezTo>
                  <a:lnTo>
                    <a:pt x="269354" y="269354"/>
                  </a:lnTo>
                  <a:lnTo>
                    <a:pt x="269354" y="409969"/>
                  </a:lnTo>
                  <a:cubicBezTo>
                    <a:pt x="269354" y="409969"/>
                    <a:pt x="269354" y="442735"/>
                    <a:pt x="236588" y="442735"/>
                  </a:cubicBezTo>
                  <a:lnTo>
                    <a:pt x="206146" y="442735"/>
                  </a:lnTo>
                  <a:cubicBezTo>
                    <a:pt x="206146" y="442735"/>
                    <a:pt x="173381" y="442735"/>
                    <a:pt x="173381" y="409969"/>
                  </a:cubicBezTo>
                  <a:lnTo>
                    <a:pt x="173381" y="269354"/>
                  </a:lnTo>
                  <a:lnTo>
                    <a:pt x="32766" y="269354"/>
                  </a:lnTo>
                  <a:cubicBezTo>
                    <a:pt x="32766" y="269354"/>
                    <a:pt x="0" y="269354"/>
                    <a:pt x="0" y="236588"/>
                  </a:cubicBezTo>
                  <a:lnTo>
                    <a:pt x="0" y="206146"/>
                  </a:lnTo>
                  <a:cubicBezTo>
                    <a:pt x="0" y="206146"/>
                    <a:pt x="0" y="173381"/>
                    <a:pt x="32766" y="173381"/>
                  </a:cubicBezTo>
                  <a:lnTo>
                    <a:pt x="173381" y="173381"/>
                  </a:lnTo>
                  <a:lnTo>
                    <a:pt x="173381" y="32766"/>
                  </a:lnTo>
                  <a:cubicBezTo>
                    <a:pt x="173381" y="32766"/>
                    <a:pt x="173381" y="0"/>
                    <a:pt x="206146" y="0"/>
                  </a:cubicBez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FFF100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 sz="1400"/>
            </a:p>
          </p:txBody>
        </p:sp>
      </p:grpSp>
      <p:sp>
        <p:nvSpPr>
          <p:cNvPr id="4" name="Rectangle 3"/>
          <p:cNvSpPr/>
          <p:nvPr/>
        </p:nvSpPr>
        <p:spPr>
          <a:xfrm>
            <a:off x="2514599" y="106673"/>
            <a:ext cx="4229043" cy="80021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rtl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fa-IR" sz="4000" b="1" dirty="0">
                <a:solidFill>
                  <a:srgbClr val="FF0000"/>
                </a:solidFill>
                <a:ea typeface="Calibri" panose="020F0502020204030204" pitchFamily="34" charset="0"/>
                <a:cs typeface="2  Farnaz" panose="00000400000000000000" pitchFamily="2" charset="-78"/>
              </a:rPr>
              <a:t>نکات مهم خمیر </a:t>
            </a:r>
            <a:r>
              <a:rPr lang="fa-IR" sz="4000" b="1" dirty="0" smtClean="0">
                <a:solidFill>
                  <a:srgbClr val="FF0000"/>
                </a:solidFill>
                <a:ea typeface="Calibri" panose="020F0502020204030204" pitchFamily="34" charset="0"/>
                <a:cs typeface="2  Farnaz" panose="00000400000000000000" pitchFamily="2" charset="-78"/>
              </a:rPr>
              <a:t>دندان</a:t>
            </a:r>
            <a:endParaRPr lang="en-US" sz="4000" b="1" dirty="0">
              <a:solidFill>
                <a:srgbClr val="FF0000"/>
              </a:solidFill>
              <a:ea typeface="Calibri" panose="020F0502020204030204" pitchFamily="34" charset="0"/>
              <a:cs typeface="2  Farnaz" panose="00000400000000000000" pitchFamily="2" charset="-78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412018" y="1477796"/>
            <a:ext cx="735520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 algn="just" rtl="1">
              <a:lnSpc>
                <a:spcPct val="150000"/>
              </a:lnSpc>
              <a:buClr>
                <a:srgbClr val="7030A0"/>
              </a:buClr>
              <a:buSzPct val="150000"/>
              <a:buFont typeface="Wingdings" panose="05000000000000000000" pitchFamily="2" charset="2"/>
              <a:buChar char="E"/>
              <a:defRPr/>
            </a:pPr>
            <a:r>
              <a:rPr lang="fa-IR" altLang="en-US" sz="3200" b="1" dirty="0" smtClean="0">
                <a:cs typeface="2  Mitra" panose="00000400000000000000" pitchFamily="2" charset="-78"/>
              </a:rPr>
              <a:t>زمان ایده ال برای مسواک زدن </a:t>
            </a:r>
            <a:r>
              <a:rPr lang="fa-IR" altLang="en-US" sz="3200" b="1" dirty="0" smtClean="0">
                <a:solidFill>
                  <a:srgbClr val="0070C0"/>
                </a:solidFill>
                <a:cs typeface="2  Mitra" panose="00000400000000000000" pitchFamily="2" charset="-78"/>
              </a:rPr>
              <a:t>3 تا 4 دقیقه </a:t>
            </a:r>
            <a:r>
              <a:rPr lang="fa-IR" altLang="en-US" sz="3200" b="1" dirty="0" smtClean="0">
                <a:cs typeface="2  Mitra" panose="00000400000000000000" pitchFamily="2" charset="-78"/>
              </a:rPr>
              <a:t>می باشد.</a:t>
            </a:r>
          </a:p>
          <a:p>
            <a:pPr marL="571500" indent="-571500" algn="just" rtl="1">
              <a:lnSpc>
                <a:spcPct val="150000"/>
              </a:lnSpc>
              <a:buClr>
                <a:srgbClr val="7030A0"/>
              </a:buClr>
              <a:buSzPct val="150000"/>
              <a:buFont typeface="Wingdings" panose="05000000000000000000" pitchFamily="2" charset="2"/>
              <a:buChar char="E"/>
              <a:defRPr/>
            </a:pPr>
            <a:r>
              <a:rPr lang="fa-IR" altLang="en-US" sz="3200" b="1" dirty="0" smtClean="0">
                <a:cs typeface="2  Mitra" panose="00000400000000000000" pitchFamily="2" charset="-78"/>
              </a:rPr>
              <a:t>زمان مناسب برای مسواک زدن: </a:t>
            </a:r>
          </a:p>
          <a:p>
            <a:pPr algn="ctr" rtl="1">
              <a:lnSpc>
                <a:spcPct val="150000"/>
              </a:lnSpc>
            </a:pPr>
            <a:r>
              <a:rPr lang="fa-IR" altLang="en-US" sz="3200" b="1" dirty="0">
                <a:solidFill>
                  <a:srgbClr val="00B050"/>
                </a:solidFill>
                <a:cs typeface="2  Mitra" pitchFamily="2" charset="-78"/>
              </a:rPr>
              <a:t>صبحها</a:t>
            </a:r>
            <a:r>
              <a:rPr lang="fa-IR" altLang="en-US" sz="3200" b="1" dirty="0">
                <a:solidFill>
                  <a:srgbClr val="002060"/>
                </a:solidFill>
                <a:cs typeface="2  Mitra" pitchFamily="2" charset="-78"/>
              </a:rPr>
              <a:t> </a:t>
            </a:r>
            <a:r>
              <a:rPr lang="fa-IR" altLang="en-US" sz="3200" b="1" dirty="0">
                <a:solidFill>
                  <a:srgbClr val="CC0099"/>
                </a:solidFill>
                <a:cs typeface="2  Mitra" pitchFamily="2" charset="-78"/>
              </a:rPr>
              <a:t>(قبل و یا بعد از صبحانه،) </a:t>
            </a:r>
          </a:p>
          <a:p>
            <a:pPr algn="ctr">
              <a:lnSpc>
                <a:spcPct val="150000"/>
              </a:lnSpc>
            </a:pPr>
            <a:r>
              <a:rPr lang="fa-IR" altLang="en-US" sz="3200" b="1" dirty="0">
                <a:solidFill>
                  <a:srgbClr val="00B050"/>
                </a:solidFill>
                <a:cs typeface="2  Mitra" pitchFamily="2" charset="-78"/>
              </a:rPr>
              <a:t>شبها</a:t>
            </a:r>
            <a:r>
              <a:rPr lang="fa-IR" altLang="en-US" sz="3200" b="1" dirty="0">
                <a:solidFill>
                  <a:srgbClr val="002060"/>
                </a:solidFill>
                <a:cs typeface="2  Mitra" pitchFamily="2" charset="-78"/>
              </a:rPr>
              <a:t> </a:t>
            </a:r>
            <a:r>
              <a:rPr lang="fa-IR" altLang="en-US" sz="3200" b="1" dirty="0">
                <a:solidFill>
                  <a:schemeClr val="accent6">
                    <a:lumMod val="75000"/>
                  </a:schemeClr>
                </a:solidFill>
                <a:cs typeface="2  Mitra" pitchFamily="2" charset="-78"/>
              </a:rPr>
              <a:t>(قبل از خواب،)</a:t>
            </a:r>
          </a:p>
          <a:p>
            <a:pPr algn="ctr">
              <a:lnSpc>
                <a:spcPct val="150000"/>
              </a:lnSpc>
            </a:pPr>
            <a:r>
              <a:rPr lang="fa-IR" altLang="en-US" sz="3200" b="1" dirty="0">
                <a:solidFill>
                  <a:srgbClr val="002060"/>
                </a:solidFill>
                <a:cs typeface="2  Mitra" pitchFamily="2" charset="-78"/>
              </a:rPr>
              <a:t>بهتر است </a:t>
            </a:r>
            <a:r>
              <a:rPr lang="fa-IR" altLang="en-US" sz="3200" b="1" dirty="0">
                <a:solidFill>
                  <a:srgbClr val="00B050"/>
                </a:solidFill>
                <a:cs typeface="2  Mitra" pitchFamily="2" charset="-78"/>
              </a:rPr>
              <a:t>ظهرها</a:t>
            </a:r>
            <a:r>
              <a:rPr lang="fa-IR" altLang="en-US" sz="3200" b="1" dirty="0">
                <a:solidFill>
                  <a:srgbClr val="002060"/>
                </a:solidFill>
                <a:cs typeface="2  Mitra" pitchFamily="2" charset="-78"/>
              </a:rPr>
              <a:t> </a:t>
            </a:r>
            <a:r>
              <a:rPr lang="fa-IR" altLang="en-US" sz="3200" b="1" dirty="0">
                <a:solidFill>
                  <a:srgbClr val="0070C0"/>
                </a:solidFill>
                <a:cs typeface="2  Mitra" pitchFamily="2" charset="-78"/>
              </a:rPr>
              <a:t>بعد از </a:t>
            </a:r>
            <a:r>
              <a:rPr lang="fa-IR" altLang="en-US" sz="3200" b="1" dirty="0">
                <a:solidFill>
                  <a:srgbClr val="00B050"/>
                </a:solidFill>
                <a:cs typeface="2  Mitra" pitchFamily="2" charset="-78"/>
              </a:rPr>
              <a:t>ناهار </a:t>
            </a:r>
            <a:r>
              <a:rPr lang="fa-IR" altLang="en-US" sz="3200" b="1" dirty="0">
                <a:solidFill>
                  <a:srgbClr val="0070C0"/>
                </a:solidFill>
                <a:cs typeface="2  Mitra" pitchFamily="2" charset="-78"/>
              </a:rPr>
              <a:t>نیز </a:t>
            </a:r>
            <a:r>
              <a:rPr lang="fa-IR" altLang="en-US" sz="3200" b="1" dirty="0">
                <a:solidFill>
                  <a:srgbClr val="FF0000"/>
                </a:solidFill>
                <a:cs typeface="2  Mitra" pitchFamily="2" charset="-78"/>
              </a:rPr>
              <a:t>مسواک</a:t>
            </a:r>
            <a:r>
              <a:rPr lang="fa-IR" altLang="en-US" sz="3200" b="1" dirty="0">
                <a:solidFill>
                  <a:srgbClr val="0070C0"/>
                </a:solidFill>
                <a:cs typeface="2  Mitra" pitchFamily="2" charset="-78"/>
              </a:rPr>
              <a:t> زده شود </a:t>
            </a:r>
            <a:r>
              <a:rPr lang="fa-IR" altLang="en-US" sz="3200" b="1" dirty="0" smtClean="0">
                <a:solidFill>
                  <a:srgbClr val="0070C0"/>
                </a:solidFill>
                <a:cs typeface="2  Mitra" pitchFamily="2" charset="-78"/>
              </a:rPr>
              <a:t>.</a:t>
            </a:r>
            <a:endParaRPr lang="fa-IR" altLang="en-US" sz="3200" b="1" dirty="0">
              <a:solidFill>
                <a:srgbClr val="0070C0"/>
              </a:solidFill>
              <a:cs typeface="2  Mitra" pitchFamily="2" charset="-78"/>
            </a:endParaRPr>
          </a:p>
        </p:txBody>
      </p:sp>
      <p:pic>
        <p:nvPicPr>
          <p:cNvPr id="12" name="Picture 2" descr="D:\E\Pictures\Demo Album\Anemation\Animation\دهان و دندان\82114.gif"/>
          <p:cNvPicPr>
            <a:picLocks noChangeAspect="1" noChangeArrowheads="1" noCrop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90600" y="2478505"/>
            <a:ext cx="2044700" cy="3053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1494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r"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 flipH="1">
            <a:off x="76200" y="381000"/>
            <a:ext cx="8915400" cy="6248400"/>
            <a:chOff x="0" y="0"/>
            <a:chExt cx="4217049" cy="2253313"/>
          </a:xfrm>
        </p:grpSpPr>
        <p:sp>
          <p:nvSpPr>
            <p:cNvPr id="14" name="Shape 220091"/>
            <p:cNvSpPr/>
            <p:nvPr/>
          </p:nvSpPr>
          <p:spPr>
            <a:xfrm>
              <a:off x="0" y="255354"/>
              <a:ext cx="4027932" cy="1997959"/>
            </a:xfrm>
            <a:custGeom>
              <a:avLst/>
              <a:gdLst/>
              <a:ahLst/>
              <a:cxnLst/>
              <a:rect l="0" t="0" r="0" b="0"/>
              <a:pathLst>
                <a:path w="4027932" h="1997959">
                  <a:moveTo>
                    <a:pt x="0" y="0"/>
                  </a:moveTo>
                  <a:lnTo>
                    <a:pt x="4027932" y="0"/>
                  </a:lnTo>
                  <a:lnTo>
                    <a:pt x="4027932" y="1997959"/>
                  </a:lnTo>
                  <a:lnTo>
                    <a:pt x="0" y="1997959"/>
                  </a:lnTo>
                  <a:lnTo>
                    <a:pt x="0" y="0"/>
                  </a:lnTo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000000">
                <a:alpha val="74901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 sz="1400"/>
            </a:p>
          </p:txBody>
        </p:sp>
        <p:sp>
          <p:nvSpPr>
            <p:cNvPr id="15" name="Shape 10895"/>
            <p:cNvSpPr/>
            <p:nvPr/>
          </p:nvSpPr>
          <p:spPr>
            <a:xfrm>
              <a:off x="69849" y="325193"/>
              <a:ext cx="3888004" cy="1860004"/>
            </a:xfrm>
            <a:custGeom>
              <a:avLst/>
              <a:gdLst/>
              <a:ahLst/>
              <a:cxnLst/>
              <a:rect l="0" t="0" r="0" b="0"/>
              <a:pathLst>
                <a:path w="3888004" h="1860004">
                  <a:moveTo>
                    <a:pt x="152400" y="0"/>
                  </a:moveTo>
                  <a:lnTo>
                    <a:pt x="3415373" y="0"/>
                  </a:lnTo>
                  <a:cubicBezTo>
                    <a:pt x="3413798" y="13805"/>
                    <a:pt x="3412795" y="27775"/>
                    <a:pt x="3412795" y="41999"/>
                  </a:cubicBezTo>
                  <a:cubicBezTo>
                    <a:pt x="3412795" y="244805"/>
                    <a:pt x="3577197" y="409207"/>
                    <a:pt x="3780003" y="409207"/>
                  </a:cubicBezTo>
                  <a:cubicBezTo>
                    <a:pt x="3817595" y="409207"/>
                    <a:pt x="3853840" y="403492"/>
                    <a:pt x="3888004" y="393002"/>
                  </a:cubicBezTo>
                  <a:lnTo>
                    <a:pt x="3888004" y="1707604"/>
                  </a:lnTo>
                  <a:cubicBezTo>
                    <a:pt x="3888004" y="1707604"/>
                    <a:pt x="3888004" y="1860004"/>
                    <a:pt x="3735604" y="1860004"/>
                  </a:cubicBezTo>
                  <a:lnTo>
                    <a:pt x="152400" y="1860004"/>
                  </a:lnTo>
                  <a:cubicBezTo>
                    <a:pt x="152400" y="1860004"/>
                    <a:pt x="0" y="1860004"/>
                    <a:pt x="0" y="1707604"/>
                  </a:cubicBezTo>
                  <a:lnTo>
                    <a:pt x="0" y="152400"/>
                  </a:lnTo>
                  <a:cubicBezTo>
                    <a:pt x="0" y="152400"/>
                    <a:pt x="0" y="0"/>
                    <a:pt x="152400" y="0"/>
                  </a:cubicBez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FFFFFF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pPr algn="just" rtl="1"/>
              <a:endParaRPr lang="en-US" sz="1400" dirty="0"/>
            </a:p>
          </p:txBody>
        </p:sp>
        <p:sp>
          <p:nvSpPr>
            <p:cNvPr id="16" name="Shape 10896"/>
            <p:cNvSpPr/>
            <p:nvPr/>
          </p:nvSpPr>
          <p:spPr>
            <a:xfrm>
              <a:off x="3526347" y="0"/>
              <a:ext cx="690702" cy="690702"/>
            </a:xfrm>
            <a:custGeom>
              <a:avLst/>
              <a:gdLst/>
              <a:ahLst/>
              <a:cxnLst/>
              <a:rect l="0" t="0" r="0" b="0"/>
              <a:pathLst>
                <a:path w="690702" h="690702">
                  <a:moveTo>
                    <a:pt x="345351" y="0"/>
                  </a:moveTo>
                  <a:cubicBezTo>
                    <a:pt x="536080" y="0"/>
                    <a:pt x="690702" y="154623"/>
                    <a:pt x="690702" y="345351"/>
                  </a:cubicBezTo>
                  <a:cubicBezTo>
                    <a:pt x="690702" y="536080"/>
                    <a:pt x="536080" y="690702"/>
                    <a:pt x="345351" y="690702"/>
                  </a:cubicBezTo>
                  <a:cubicBezTo>
                    <a:pt x="154622" y="690702"/>
                    <a:pt x="0" y="536080"/>
                    <a:pt x="0" y="345351"/>
                  </a:cubicBezTo>
                  <a:cubicBezTo>
                    <a:pt x="0" y="154623"/>
                    <a:pt x="154622" y="0"/>
                    <a:pt x="345351" y="0"/>
                  </a:cubicBez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EE3751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 sz="1400"/>
            </a:p>
          </p:txBody>
        </p:sp>
        <p:sp>
          <p:nvSpPr>
            <p:cNvPr id="17" name="Shape 10897"/>
            <p:cNvSpPr/>
            <p:nvPr/>
          </p:nvSpPr>
          <p:spPr>
            <a:xfrm>
              <a:off x="3650333" y="123981"/>
              <a:ext cx="442735" cy="442735"/>
            </a:xfrm>
            <a:custGeom>
              <a:avLst/>
              <a:gdLst/>
              <a:ahLst/>
              <a:cxnLst/>
              <a:rect l="0" t="0" r="0" b="0"/>
              <a:pathLst>
                <a:path w="442735" h="442735">
                  <a:moveTo>
                    <a:pt x="206146" y="0"/>
                  </a:moveTo>
                  <a:lnTo>
                    <a:pt x="236588" y="0"/>
                  </a:lnTo>
                  <a:cubicBezTo>
                    <a:pt x="236588" y="0"/>
                    <a:pt x="269354" y="0"/>
                    <a:pt x="269354" y="32766"/>
                  </a:cubicBezTo>
                  <a:lnTo>
                    <a:pt x="269354" y="173381"/>
                  </a:lnTo>
                  <a:lnTo>
                    <a:pt x="409969" y="173381"/>
                  </a:lnTo>
                  <a:cubicBezTo>
                    <a:pt x="409969" y="173381"/>
                    <a:pt x="442735" y="173381"/>
                    <a:pt x="442735" y="206146"/>
                  </a:cubicBezTo>
                  <a:lnTo>
                    <a:pt x="442735" y="236588"/>
                  </a:lnTo>
                  <a:cubicBezTo>
                    <a:pt x="442735" y="236588"/>
                    <a:pt x="442735" y="269354"/>
                    <a:pt x="409969" y="269354"/>
                  </a:cubicBezTo>
                  <a:lnTo>
                    <a:pt x="269354" y="269354"/>
                  </a:lnTo>
                  <a:lnTo>
                    <a:pt x="269354" y="409969"/>
                  </a:lnTo>
                  <a:cubicBezTo>
                    <a:pt x="269354" y="409969"/>
                    <a:pt x="269354" y="442735"/>
                    <a:pt x="236588" y="442735"/>
                  </a:cubicBezTo>
                  <a:lnTo>
                    <a:pt x="206146" y="442735"/>
                  </a:lnTo>
                  <a:cubicBezTo>
                    <a:pt x="206146" y="442735"/>
                    <a:pt x="173381" y="442735"/>
                    <a:pt x="173381" y="409969"/>
                  </a:cubicBezTo>
                  <a:lnTo>
                    <a:pt x="173381" y="269354"/>
                  </a:lnTo>
                  <a:lnTo>
                    <a:pt x="32766" y="269354"/>
                  </a:lnTo>
                  <a:cubicBezTo>
                    <a:pt x="32766" y="269354"/>
                    <a:pt x="0" y="269354"/>
                    <a:pt x="0" y="236588"/>
                  </a:cubicBezTo>
                  <a:lnTo>
                    <a:pt x="0" y="206146"/>
                  </a:lnTo>
                  <a:cubicBezTo>
                    <a:pt x="0" y="206146"/>
                    <a:pt x="0" y="173381"/>
                    <a:pt x="32766" y="173381"/>
                  </a:cubicBezTo>
                  <a:lnTo>
                    <a:pt x="173381" y="173381"/>
                  </a:lnTo>
                  <a:lnTo>
                    <a:pt x="173381" y="32766"/>
                  </a:lnTo>
                  <a:cubicBezTo>
                    <a:pt x="173381" y="32766"/>
                    <a:pt x="173381" y="0"/>
                    <a:pt x="206146" y="0"/>
                  </a:cubicBez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FFF100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 sz="1400"/>
            </a:p>
          </p:txBody>
        </p:sp>
      </p:grpSp>
      <p:sp>
        <p:nvSpPr>
          <p:cNvPr id="4" name="Rectangle 3"/>
          <p:cNvSpPr/>
          <p:nvPr/>
        </p:nvSpPr>
        <p:spPr>
          <a:xfrm>
            <a:off x="2531530" y="106673"/>
            <a:ext cx="4229043" cy="80021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rtl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fa-IR" sz="4000" b="1" dirty="0">
                <a:solidFill>
                  <a:srgbClr val="FF0000"/>
                </a:solidFill>
                <a:ea typeface="Calibri" panose="020F0502020204030204" pitchFamily="34" charset="0"/>
                <a:cs typeface="2  Farnaz" panose="00000400000000000000" pitchFamily="2" charset="-78"/>
              </a:rPr>
              <a:t>نکات مهم خمیر </a:t>
            </a:r>
            <a:r>
              <a:rPr lang="fa-IR" sz="4000" b="1" dirty="0" smtClean="0">
                <a:solidFill>
                  <a:srgbClr val="FF0000"/>
                </a:solidFill>
                <a:ea typeface="Calibri" panose="020F0502020204030204" pitchFamily="34" charset="0"/>
                <a:cs typeface="2  Farnaz" panose="00000400000000000000" pitchFamily="2" charset="-78"/>
              </a:rPr>
              <a:t>دندان</a:t>
            </a:r>
            <a:endParaRPr lang="en-US" sz="4000" b="1" dirty="0">
              <a:solidFill>
                <a:srgbClr val="FF0000"/>
              </a:solidFill>
              <a:ea typeface="Calibri" panose="020F0502020204030204" pitchFamily="34" charset="0"/>
              <a:cs typeface="2  Farnaz" panose="00000400000000000000" pitchFamily="2" charset="-78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088506" y="1964476"/>
            <a:ext cx="7598293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ar-SA" sz="3600" b="1" dirty="0">
                <a:cs typeface="2  Mitra" panose="00000400000000000000" pitchFamily="2" charset="-78"/>
              </a:rPr>
              <a:t>استفاده از</a:t>
            </a:r>
            <a:r>
              <a:rPr lang="fa-IR" sz="3600" b="1" dirty="0">
                <a:solidFill>
                  <a:srgbClr val="0070C0"/>
                </a:solidFill>
                <a:cs typeface="2  Mitra" panose="00000400000000000000" pitchFamily="2" charset="-78"/>
              </a:rPr>
              <a:t>(</a:t>
            </a:r>
            <a:r>
              <a:rPr lang="ar-SA" sz="3600" b="1" dirty="0">
                <a:solidFill>
                  <a:srgbClr val="0070C0"/>
                </a:solidFill>
                <a:cs typeface="2  Mitra" panose="00000400000000000000" pitchFamily="2" charset="-78"/>
              </a:rPr>
              <a:t> آب نمک رقیق )</a:t>
            </a:r>
            <a:endParaRPr lang="fa-IR" sz="3600" b="1" dirty="0">
              <a:solidFill>
                <a:srgbClr val="0070C0"/>
              </a:solidFill>
              <a:cs typeface="2  Mitra" panose="00000400000000000000" pitchFamily="2" charset="-78"/>
            </a:endParaRPr>
          </a:p>
          <a:p>
            <a:pPr algn="ctr" rtl="1">
              <a:lnSpc>
                <a:spcPct val="150000"/>
              </a:lnSpc>
            </a:pPr>
            <a:r>
              <a:rPr lang="ar-SA" sz="3600" b="1" dirty="0">
                <a:solidFill>
                  <a:srgbClr val="BA0DFF"/>
                </a:solidFill>
                <a:cs typeface="2  Mitra" panose="00000400000000000000" pitchFamily="2" charset="-78"/>
              </a:rPr>
              <a:t>نصف قاشق  چایخوری </a:t>
            </a:r>
            <a:r>
              <a:rPr lang="ar-SA" sz="3600" b="1" dirty="0">
                <a:cs typeface="2  Mitra" panose="00000400000000000000" pitchFamily="2" charset="-78"/>
              </a:rPr>
              <a:t>در </a:t>
            </a:r>
            <a:r>
              <a:rPr lang="ar-SA" sz="3600" b="1" dirty="0">
                <a:solidFill>
                  <a:schemeClr val="accent6">
                    <a:lumMod val="75000"/>
                  </a:schemeClr>
                </a:solidFill>
                <a:cs typeface="2  Mitra" panose="00000400000000000000" pitchFamily="2" charset="-78"/>
              </a:rPr>
              <a:t>یک لیوان آب جوشیده سرد</a:t>
            </a:r>
            <a:r>
              <a:rPr lang="ar-SA" sz="3600" b="1" dirty="0">
                <a:cs typeface="2  Mitra" panose="00000400000000000000" pitchFamily="2" charset="-78"/>
              </a:rPr>
              <a:t> به</a:t>
            </a:r>
            <a:r>
              <a:rPr lang="fa-IR" sz="3600" b="1" dirty="0">
                <a:cs typeface="2  Mitra" panose="00000400000000000000" pitchFamily="2" charset="-78"/>
              </a:rPr>
              <a:t> </a:t>
            </a:r>
            <a:r>
              <a:rPr lang="ar-SA" sz="3600" b="1" dirty="0">
                <a:cs typeface="2  Mitra" panose="00000400000000000000" pitchFamily="2" charset="-78"/>
              </a:rPr>
              <a:t>صورت  </a:t>
            </a:r>
            <a:r>
              <a:rPr lang="ar-SA" sz="3600" b="1" dirty="0">
                <a:solidFill>
                  <a:srgbClr val="0070C0"/>
                </a:solidFill>
                <a:cs typeface="2  Mitra" panose="00000400000000000000" pitchFamily="2" charset="-78"/>
              </a:rPr>
              <a:t>دهانشویه</a:t>
            </a:r>
            <a:r>
              <a:rPr lang="ar-SA" sz="3600" b="1" dirty="0">
                <a:cs typeface="2  Mitra" panose="00000400000000000000" pitchFamily="2" charset="-78"/>
              </a:rPr>
              <a:t> براي </a:t>
            </a:r>
            <a:r>
              <a:rPr lang="ar-SA" sz="3600" b="1" dirty="0">
                <a:solidFill>
                  <a:srgbClr val="00B050"/>
                </a:solidFill>
                <a:cs typeface="2  Mitra" panose="00000400000000000000" pitchFamily="2" charset="-78"/>
              </a:rPr>
              <a:t>ضدعفونی کردن محیط دهان</a:t>
            </a:r>
            <a:r>
              <a:rPr lang="ar-SA" sz="3600" b="1" dirty="0">
                <a:cs typeface="2  Mitra" panose="00000400000000000000" pitchFamily="2" charset="-78"/>
              </a:rPr>
              <a:t>، کمک کننده است.</a:t>
            </a:r>
            <a:endParaRPr lang="fa-IR" sz="3600" b="1" dirty="0">
              <a:cs typeface="2  Mitra" panose="00000400000000000000" pitchFamily="2" charset="-78"/>
            </a:endParaRPr>
          </a:p>
        </p:txBody>
      </p:sp>
      <p:pic>
        <p:nvPicPr>
          <p:cNvPr id="9" name="Picture 2" descr="D:\E\Pictures\Demo Album\Anemation\Animation\شیر\drinking_milk_cc.gif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748010" y="4572000"/>
            <a:ext cx="1766590" cy="1341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9442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r"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 flipH="1">
            <a:off x="76200" y="381000"/>
            <a:ext cx="8915400" cy="6248400"/>
            <a:chOff x="0" y="0"/>
            <a:chExt cx="4217049" cy="2253313"/>
          </a:xfrm>
        </p:grpSpPr>
        <p:sp>
          <p:nvSpPr>
            <p:cNvPr id="14" name="Shape 220091"/>
            <p:cNvSpPr/>
            <p:nvPr/>
          </p:nvSpPr>
          <p:spPr>
            <a:xfrm>
              <a:off x="0" y="255354"/>
              <a:ext cx="4027932" cy="1997959"/>
            </a:xfrm>
            <a:custGeom>
              <a:avLst/>
              <a:gdLst/>
              <a:ahLst/>
              <a:cxnLst/>
              <a:rect l="0" t="0" r="0" b="0"/>
              <a:pathLst>
                <a:path w="4027932" h="1997959">
                  <a:moveTo>
                    <a:pt x="0" y="0"/>
                  </a:moveTo>
                  <a:lnTo>
                    <a:pt x="4027932" y="0"/>
                  </a:lnTo>
                  <a:lnTo>
                    <a:pt x="4027932" y="1997959"/>
                  </a:lnTo>
                  <a:lnTo>
                    <a:pt x="0" y="1997959"/>
                  </a:lnTo>
                  <a:lnTo>
                    <a:pt x="0" y="0"/>
                  </a:lnTo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000000">
                <a:alpha val="74901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 sz="1400"/>
            </a:p>
          </p:txBody>
        </p:sp>
        <p:sp>
          <p:nvSpPr>
            <p:cNvPr id="15" name="Shape 10895"/>
            <p:cNvSpPr/>
            <p:nvPr/>
          </p:nvSpPr>
          <p:spPr>
            <a:xfrm>
              <a:off x="69849" y="325193"/>
              <a:ext cx="3888004" cy="1860004"/>
            </a:xfrm>
            <a:custGeom>
              <a:avLst/>
              <a:gdLst/>
              <a:ahLst/>
              <a:cxnLst/>
              <a:rect l="0" t="0" r="0" b="0"/>
              <a:pathLst>
                <a:path w="3888004" h="1860004">
                  <a:moveTo>
                    <a:pt x="152400" y="0"/>
                  </a:moveTo>
                  <a:lnTo>
                    <a:pt x="3415373" y="0"/>
                  </a:lnTo>
                  <a:cubicBezTo>
                    <a:pt x="3413798" y="13805"/>
                    <a:pt x="3412795" y="27775"/>
                    <a:pt x="3412795" y="41999"/>
                  </a:cubicBezTo>
                  <a:cubicBezTo>
                    <a:pt x="3412795" y="244805"/>
                    <a:pt x="3577197" y="409207"/>
                    <a:pt x="3780003" y="409207"/>
                  </a:cubicBezTo>
                  <a:cubicBezTo>
                    <a:pt x="3817595" y="409207"/>
                    <a:pt x="3853840" y="403492"/>
                    <a:pt x="3888004" y="393002"/>
                  </a:cubicBezTo>
                  <a:lnTo>
                    <a:pt x="3888004" y="1707604"/>
                  </a:lnTo>
                  <a:cubicBezTo>
                    <a:pt x="3888004" y="1707604"/>
                    <a:pt x="3888004" y="1860004"/>
                    <a:pt x="3735604" y="1860004"/>
                  </a:cubicBezTo>
                  <a:lnTo>
                    <a:pt x="152400" y="1860004"/>
                  </a:lnTo>
                  <a:cubicBezTo>
                    <a:pt x="152400" y="1860004"/>
                    <a:pt x="0" y="1860004"/>
                    <a:pt x="0" y="1707604"/>
                  </a:cubicBezTo>
                  <a:lnTo>
                    <a:pt x="0" y="152400"/>
                  </a:lnTo>
                  <a:cubicBezTo>
                    <a:pt x="0" y="152400"/>
                    <a:pt x="0" y="0"/>
                    <a:pt x="152400" y="0"/>
                  </a:cubicBez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FFFFFF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pPr algn="just" rtl="1"/>
              <a:endParaRPr lang="en-US" sz="1400" dirty="0"/>
            </a:p>
          </p:txBody>
        </p:sp>
        <p:sp>
          <p:nvSpPr>
            <p:cNvPr id="16" name="Shape 10896"/>
            <p:cNvSpPr/>
            <p:nvPr/>
          </p:nvSpPr>
          <p:spPr>
            <a:xfrm>
              <a:off x="3526347" y="0"/>
              <a:ext cx="690702" cy="690702"/>
            </a:xfrm>
            <a:custGeom>
              <a:avLst/>
              <a:gdLst/>
              <a:ahLst/>
              <a:cxnLst/>
              <a:rect l="0" t="0" r="0" b="0"/>
              <a:pathLst>
                <a:path w="690702" h="690702">
                  <a:moveTo>
                    <a:pt x="345351" y="0"/>
                  </a:moveTo>
                  <a:cubicBezTo>
                    <a:pt x="536080" y="0"/>
                    <a:pt x="690702" y="154623"/>
                    <a:pt x="690702" y="345351"/>
                  </a:cubicBezTo>
                  <a:cubicBezTo>
                    <a:pt x="690702" y="536080"/>
                    <a:pt x="536080" y="690702"/>
                    <a:pt x="345351" y="690702"/>
                  </a:cubicBezTo>
                  <a:cubicBezTo>
                    <a:pt x="154622" y="690702"/>
                    <a:pt x="0" y="536080"/>
                    <a:pt x="0" y="345351"/>
                  </a:cubicBezTo>
                  <a:cubicBezTo>
                    <a:pt x="0" y="154623"/>
                    <a:pt x="154622" y="0"/>
                    <a:pt x="345351" y="0"/>
                  </a:cubicBez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EE3751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 sz="1400"/>
            </a:p>
          </p:txBody>
        </p:sp>
        <p:sp>
          <p:nvSpPr>
            <p:cNvPr id="17" name="Shape 10897"/>
            <p:cNvSpPr/>
            <p:nvPr/>
          </p:nvSpPr>
          <p:spPr>
            <a:xfrm>
              <a:off x="3650333" y="123981"/>
              <a:ext cx="442735" cy="442735"/>
            </a:xfrm>
            <a:custGeom>
              <a:avLst/>
              <a:gdLst/>
              <a:ahLst/>
              <a:cxnLst/>
              <a:rect l="0" t="0" r="0" b="0"/>
              <a:pathLst>
                <a:path w="442735" h="442735">
                  <a:moveTo>
                    <a:pt x="206146" y="0"/>
                  </a:moveTo>
                  <a:lnTo>
                    <a:pt x="236588" y="0"/>
                  </a:lnTo>
                  <a:cubicBezTo>
                    <a:pt x="236588" y="0"/>
                    <a:pt x="269354" y="0"/>
                    <a:pt x="269354" y="32766"/>
                  </a:cubicBezTo>
                  <a:lnTo>
                    <a:pt x="269354" y="173381"/>
                  </a:lnTo>
                  <a:lnTo>
                    <a:pt x="409969" y="173381"/>
                  </a:lnTo>
                  <a:cubicBezTo>
                    <a:pt x="409969" y="173381"/>
                    <a:pt x="442735" y="173381"/>
                    <a:pt x="442735" y="206146"/>
                  </a:cubicBezTo>
                  <a:lnTo>
                    <a:pt x="442735" y="236588"/>
                  </a:lnTo>
                  <a:cubicBezTo>
                    <a:pt x="442735" y="236588"/>
                    <a:pt x="442735" y="269354"/>
                    <a:pt x="409969" y="269354"/>
                  </a:cubicBezTo>
                  <a:lnTo>
                    <a:pt x="269354" y="269354"/>
                  </a:lnTo>
                  <a:lnTo>
                    <a:pt x="269354" y="409969"/>
                  </a:lnTo>
                  <a:cubicBezTo>
                    <a:pt x="269354" y="409969"/>
                    <a:pt x="269354" y="442735"/>
                    <a:pt x="236588" y="442735"/>
                  </a:cubicBezTo>
                  <a:lnTo>
                    <a:pt x="206146" y="442735"/>
                  </a:lnTo>
                  <a:cubicBezTo>
                    <a:pt x="206146" y="442735"/>
                    <a:pt x="173381" y="442735"/>
                    <a:pt x="173381" y="409969"/>
                  </a:cubicBezTo>
                  <a:lnTo>
                    <a:pt x="173381" y="269354"/>
                  </a:lnTo>
                  <a:lnTo>
                    <a:pt x="32766" y="269354"/>
                  </a:lnTo>
                  <a:cubicBezTo>
                    <a:pt x="32766" y="269354"/>
                    <a:pt x="0" y="269354"/>
                    <a:pt x="0" y="236588"/>
                  </a:cubicBezTo>
                  <a:lnTo>
                    <a:pt x="0" y="206146"/>
                  </a:lnTo>
                  <a:cubicBezTo>
                    <a:pt x="0" y="206146"/>
                    <a:pt x="0" y="173381"/>
                    <a:pt x="32766" y="173381"/>
                  </a:cubicBezTo>
                  <a:lnTo>
                    <a:pt x="173381" y="173381"/>
                  </a:lnTo>
                  <a:lnTo>
                    <a:pt x="173381" y="32766"/>
                  </a:lnTo>
                  <a:cubicBezTo>
                    <a:pt x="173381" y="32766"/>
                    <a:pt x="173381" y="0"/>
                    <a:pt x="206146" y="0"/>
                  </a:cubicBez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FFF100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 sz="1400"/>
            </a:p>
          </p:txBody>
        </p:sp>
      </p:grpSp>
      <p:sp>
        <p:nvSpPr>
          <p:cNvPr id="4" name="Rectangle 3"/>
          <p:cNvSpPr/>
          <p:nvPr/>
        </p:nvSpPr>
        <p:spPr>
          <a:xfrm>
            <a:off x="2514599" y="106673"/>
            <a:ext cx="4229043" cy="80021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rtl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fa-IR" sz="4000" b="1" dirty="0">
                <a:solidFill>
                  <a:srgbClr val="FF0000"/>
                </a:solidFill>
                <a:ea typeface="Calibri" panose="020F0502020204030204" pitchFamily="34" charset="0"/>
                <a:cs typeface="2  Farnaz" panose="00000400000000000000" pitchFamily="2" charset="-78"/>
              </a:rPr>
              <a:t>نکات مهم خمیر </a:t>
            </a:r>
            <a:r>
              <a:rPr lang="fa-IR" sz="4000" b="1" dirty="0" smtClean="0">
                <a:solidFill>
                  <a:srgbClr val="FF0000"/>
                </a:solidFill>
                <a:ea typeface="Calibri" panose="020F0502020204030204" pitchFamily="34" charset="0"/>
                <a:cs typeface="2  Farnaz" panose="00000400000000000000" pitchFamily="2" charset="-78"/>
              </a:rPr>
              <a:t>دندان</a:t>
            </a:r>
            <a:endParaRPr lang="en-US" sz="4000" b="1" dirty="0">
              <a:solidFill>
                <a:srgbClr val="FF0000"/>
              </a:solidFill>
              <a:ea typeface="Calibri" panose="020F0502020204030204" pitchFamily="34" charset="0"/>
              <a:cs typeface="2  Farnaz" panose="00000400000000000000" pitchFamily="2" charset="-78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088507" y="1964476"/>
            <a:ext cx="744589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>
              <a:lnSpc>
                <a:spcPct val="150000"/>
              </a:lnSpc>
              <a:defRPr/>
            </a:pPr>
            <a:r>
              <a:rPr lang="fa-IR" altLang="en-US" sz="3600" b="1" dirty="0">
                <a:cs typeface="2  Mitra" panose="00000400000000000000" pitchFamily="2" charset="-78"/>
              </a:rPr>
              <a:t>استفاده از </a:t>
            </a:r>
            <a:r>
              <a:rPr lang="fa-IR" altLang="en-US" sz="4000" b="1" dirty="0">
                <a:solidFill>
                  <a:srgbClr val="C00000"/>
                </a:solidFill>
                <a:cs typeface="2  Mitra" panose="00000400000000000000" pitchFamily="2" charset="-78"/>
              </a:rPr>
              <a:t>خمیردندان</a:t>
            </a:r>
            <a:r>
              <a:rPr lang="fa-IR" altLang="en-US" sz="3600" b="1" dirty="0">
                <a:cs typeface="2  Mitra" panose="00000400000000000000" pitchFamily="2" charset="-78"/>
              </a:rPr>
              <a:t> برای </a:t>
            </a:r>
            <a:r>
              <a:rPr lang="fa-IR" altLang="en-US" sz="4000" b="1" dirty="0">
                <a:solidFill>
                  <a:srgbClr val="C00000"/>
                </a:solidFill>
                <a:cs typeface="2  Mitra" panose="00000400000000000000" pitchFamily="2" charset="-78"/>
              </a:rPr>
              <a:t>کودکان مفید </a:t>
            </a:r>
            <a:r>
              <a:rPr lang="fa-IR" altLang="en-US" sz="3600" b="1" dirty="0" smtClean="0">
                <a:cs typeface="2  Mitra" panose="00000400000000000000" pitchFamily="2" charset="-78"/>
              </a:rPr>
              <a:t>است.اگر </a:t>
            </a:r>
            <a:r>
              <a:rPr lang="fa-IR" altLang="en-US" sz="4000" b="1" dirty="0">
                <a:solidFill>
                  <a:srgbClr val="00B050"/>
                </a:solidFill>
                <a:cs typeface="2  Mitra" panose="00000400000000000000" pitchFamily="2" charset="-78"/>
              </a:rPr>
              <a:t>کودک (زیر3 سال) </a:t>
            </a:r>
            <a:r>
              <a:rPr lang="fa-IR" altLang="en-US" sz="3600" b="1" dirty="0">
                <a:cs typeface="2  Mitra" panose="00000400000000000000" pitchFamily="2" charset="-78"/>
              </a:rPr>
              <a:t>خمیر دندان را قورت بدهد تا عادت کردن از </a:t>
            </a:r>
            <a:r>
              <a:rPr lang="fa-IR" altLang="en-US" sz="4000" b="1" dirty="0">
                <a:solidFill>
                  <a:srgbClr val="BA0DFF"/>
                </a:solidFill>
                <a:cs typeface="2  Mitra" panose="00000400000000000000" pitchFamily="2" charset="-78"/>
              </a:rPr>
              <a:t>خمیر دندان </a:t>
            </a:r>
            <a:r>
              <a:rPr lang="fa-IR" altLang="en-US" sz="4000" b="1" dirty="0" smtClean="0">
                <a:solidFill>
                  <a:srgbClr val="BA0DFF"/>
                </a:solidFill>
                <a:cs typeface="2  Mitra" panose="00000400000000000000" pitchFamily="2" charset="-78"/>
              </a:rPr>
              <a:t>بدون فلوراید استفاده گردد</a:t>
            </a:r>
            <a:r>
              <a:rPr lang="en-US" altLang="en-US" sz="3600" b="1" dirty="0">
                <a:cs typeface="2  Mitra" panose="00000400000000000000" pitchFamily="2" charset="-78"/>
              </a:rPr>
              <a:t>.</a:t>
            </a:r>
            <a:endParaRPr lang="fa-IR" altLang="en-US" sz="3600" b="1" dirty="0">
              <a:cs typeface="2  Mitra" panose="00000400000000000000" pitchFamily="2" charset="-78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0769" y="4870863"/>
            <a:ext cx="2753031" cy="1327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9809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r"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 flipH="1">
            <a:off x="12700" y="228600"/>
            <a:ext cx="8978900" cy="6400800"/>
            <a:chOff x="0" y="0"/>
            <a:chExt cx="4217049" cy="2253313"/>
          </a:xfrm>
        </p:grpSpPr>
        <p:sp>
          <p:nvSpPr>
            <p:cNvPr id="14" name="Shape 220091"/>
            <p:cNvSpPr/>
            <p:nvPr/>
          </p:nvSpPr>
          <p:spPr>
            <a:xfrm>
              <a:off x="0" y="255354"/>
              <a:ext cx="4027932" cy="1997959"/>
            </a:xfrm>
            <a:custGeom>
              <a:avLst/>
              <a:gdLst/>
              <a:ahLst/>
              <a:cxnLst/>
              <a:rect l="0" t="0" r="0" b="0"/>
              <a:pathLst>
                <a:path w="4027932" h="1997959">
                  <a:moveTo>
                    <a:pt x="0" y="0"/>
                  </a:moveTo>
                  <a:lnTo>
                    <a:pt x="4027932" y="0"/>
                  </a:lnTo>
                  <a:lnTo>
                    <a:pt x="4027932" y="1997959"/>
                  </a:lnTo>
                  <a:lnTo>
                    <a:pt x="0" y="1997959"/>
                  </a:lnTo>
                  <a:lnTo>
                    <a:pt x="0" y="0"/>
                  </a:lnTo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000000">
                <a:alpha val="74901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 sz="1400"/>
            </a:p>
          </p:txBody>
        </p:sp>
        <p:sp>
          <p:nvSpPr>
            <p:cNvPr id="15" name="Shape 10895"/>
            <p:cNvSpPr/>
            <p:nvPr/>
          </p:nvSpPr>
          <p:spPr>
            <a:xfrm>
              <a:off x="69849" y="325193"/>
              <a:ext cx="3888004" cy="1860004"/>
            </a:xfrm>
            <a:custGeom>
              <a:avLst/>
              <a:gdLst/>
              <a:ahLst/>
              <a:cxnLst/>
              <a:rect l="0" t="0" r="0" b="0"/>
              <a:pathLst>
                <a:path w="3888004" h="1860004">
                  <a:moveTo>
                    <a:pt x="152400" y="0"/>
                  </a:moveTo>
                  <a:lnTo>
                    <a:pt x="3415373" y="0"/>
                  </a:lnTo>
                  <a:cubicBezTo>
                    <a:pt x="3413798" y="13805"/>
                    <a:pt x="3412795" y="27775"/>
                    <a:pt x="3412795" y="41999"/>
                  </a:cubicBezTo>
                  <a:cubicBezTo>
                    <a:pt x="3412795" y="244805"/>
                    <a:pt x="3577197" y="409207"/>
                    <a:pt x="3780003" y="409207"/>
                  </a:cubicBezTo>
                  <a:cubicBezTo>
                    <a:pt x="3817595" y="409207"/>
                    <a:pt x="3853840" y="403492"/>
                    <a:pt x="3888004" y="393002"/>
                  </a:cubicBezTo>
                  <a:lnTo>
                    <a:pt x="3888004" y="1707604"/>
                  </a:lnTo>
                  <a:cubicBezTo>
                    <a:pt x="3888004" y="1707604"/>
                    <a:pt x="3888004" y="1860004"/>
                    <a:pt x="3735604" y="1860004"/>
                  </a:cubicBezTo>
                  <a:lnTo>
                    <a:pt x="152400" y="1860004"/>
                  </a:lnTo>
                  <a:cubicBezTo>
                    <a:pt x="152400" y="1860004"/>
                    <a:pt x="0" y="1860004"/>
                    <a:pt x="0" y="1707604"/>
                  </a:cubicBezTo>
                  <a:lnTo>
                    <a:pt x="0" y="152400"/>
                  </a:lnTo>
                  <a:cubicBezTo>
                    <a:pt x="0" y="152400"/>
                    <a:pt x="0" y="0"/>
                    <a:pt x="152400" y="0"/>
                  </a:cubicBez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FFFFFF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 sz="1400"/>
            </a:p>
          </p:txBody>
        </p:sp>
        <p:sp>
          <p:nvSpPr>
            <p:cNvPr id="16" name="Shape 10896"/>
            <p:cNvSpPr/>
            <p:nvPr/>
          </p:nvSpPr>
          <p:spPr>
            <a:xfrm>
              <a:off x="3526347" y="0"/>
              <a:ext cx="690702" cy="690702"/>
            </a:xfrm>
            <a:custGeom>
              <a:avLst/>
              <a:gdLst/>
              <a:ahLst/>
              <a:cxnLst/>
              <a:rect l="0" t="0" r="0" b="0"/>
              <a:pathLst>
                <a:path w="690702" h="690702">
                  <a:moveTo>
                    <a:pt x="345351" y="0"/>
                  </a:moveTo>
                  <a:cubicBezTo>
                    <a:pt x="536080" y="0"/>
                    <a:pt x="690702" y="154623"/>
                    <a:pt x="690702" y="345351"/>
                  </a:cubicBezTo>
                  <a:cubicBezTo>
                    <a:pt x="690702" y="536080"/>
                    <a:pt x="536080" y="690702"/>
                    <a:pt x="345351" y="690702"/>
                  </a:cubicBezTo>
                  <a:cubicBezTo>
                    <a:pt x="154622" y="690702"/>
                    <a:pt x="0" y="536080"/>
                    <a:pt x="0" y="345351"/>
                  </a:cubicBezTo>
                  <a:cubicBezTo>
                    <a:pt x="0" y="154623"/>
                    <a:pt x="154622" y="0"/>
                    <a:pt x="345351" y="0"/>
                  </a:cubicBez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EE3751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 sz="1400"/>
            </a:p>
          </p:txBody>
        </p:sp>
        <p:sp>
          <p:nvSpPr>
            <p:cNvPr id="17" name="Shape 10897"/>
            <p:cNvSpPr/>
            <p:nvPr/>
          </p:nvSpPr>
          <p:spPr>
            <a:xfrm>
              <a:off x="3650333" y="123981"/>
              <a:ext cx="442735" cy="442735"/>
            </a:xfrm>
            <a:custGeom>
              <a:avLst/>
              <a:gdLst/>
              <a:ahLst/>
              <a:cxnLst/>
              <a:rect l="0" t="0" r="0" b="0"/>
              <a:pathLst>
                <a:path w="442735" h="442735">
                  <a:moveTo>
                    <a:pt x="206146" y="0"/>
                  </a:moveTo>
                  <a:lnTo>
                    <a:pt x="236588" y="0"/>
                  </a:lnTo>
                  <a:cubicBezTo>
                    <a:pt x="236588" y="0"/>
                    <a:pt x="269354" y="0"/>
                    <a:pt x="269354" y="32766"/>
                  </a:cubicBezTo>
                  <a:lnTo>
                    <a:pt x="269354" y="173381"/>
                  </a:lnTo>
                  <a:lnTo>
                    <a:pt x="409969" y="173381"/>
                  </a:lnTo>
                  <a:cubicBezTo>
                    <a:pt x="409969" y="173381"/>
                    <a:pt x="442735" y="173381"/>
                    <a:pt x="442735" y="206146"/>
                  </a:cubicBezTo>
                  <a:lnTo>
                    <a:pt x="442735" y="236588"/>
                  </a:lnTo>
                  <a:cubicBezTo>
                    <a:pt x="442735" y="236588"/>
                    <a:pt x="442735" y="269354"/>
                    <a:pt x="409969" y="269354"/>
                  </a:cubicBezTo>
                  <a:lnTo>
                    <a:pt x="269354" y="269354"/>
                  </a:lnTo>
                  <a:lnTo>
                    <a:pt x="269354" y="409969"/>
                  </a:lnTo>
                  <a:cubicBezTo>
                    <a:pt x="269354" y="409969"/>
                    <a:pt x="269354" y="442735"/>
                    <a:pt x="236588" y="442735"/>
                  </a:cubicBezTo>
                  <a:lnTo>
                    <a:pt x="206146" y="442735"/>
                  </a:lnTo>
                  <a:cubicBezTo>
                    <a:pt x="206146" y="442735"/>
                    <a:pt x="173381" y="442735"/>
                    <a:pt x="173381" y="409969"/>
                  </a:cubicBezTo>
                  <a:lnTo>
                    <a:pt x="173381" y="269354"/>
                  </a:lnTo>
                  <a:lnTo>
                    <a:pt x="32766" y="269354"/>
                  </a:lnTo>
                  <a:cubicBezTo>
                    <a:pt x="32766" y="269354"/>
                    <a:pt x="0" y="269354"/>
                    <a:pt x="0" y="236588"/>
                  </a:cubicBezTo>
                  <a:lnTo>
                    <a:pt x="0" y="206146"/>
                  </a:lnTo>
                  <a:cubicBezTo>
                    <a:pt x="0" y="206146"/>
                    <a:pt x="0" y="173381"/>
                    <a:pt x="32766" y="173381"/>
                  </a:cubicBezTo>
                  <a:lnTo>
                    <a:pt x="173381" y="173381"/>
                  </a:lnTo>
                  <a:lnTo>
                    <a:pt x="173381" y="32766"/>
                  </a:lnTo>
                  <a:cubicBezTo>
                    <a:pt x="173381" y="32766"/>
                    <a:pt x="173381" y="0"/>
                    <a:pt x="206146" y="0"/>
                  </a:cubicBez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FFF100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 sz="1400"/>
            </a:p>
          </p:txBody>
        </p:sp>
      </p:grpSp>
      <p:sp>
        <p:nvSpPr>
          <p:cNvPr id="4" name="Rectangle 3"/>
          <p:cNvSpPr/>
          <p:nvPr/>
        </p:nvSpPr>
        <p:spPr>
          <a:xfrm>
            <a:off x="2588961" y="14665"/>
            <a:ext cx="4229043" cy="80021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rtl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fa-IR" sz="4000" b="1" dirty="0">
                <a:solidFill>
                  <a:srgbClr val="FF0000"/>
                </a:solidFill>
                <a:ea typeface="Calibri" panose="020F0502020204030204" pitchFamily="34" charset="0"/>
                <a:cs typeface="2  Farnaz" panose="00000400000000000000" pitchFamily="2" charset="-78"/>
              </a:rPr>
              <a:t>نکات مهم خمیر </a:t>
            </a:r>
            <a:r>
              <a:rPr lang="fa-IR" sz="4000" b="1" dirty="0" smtClean="0">
                <a:solidFill>
                  <a:srgbClr val="FF0000"/>
                </a:solidFill>
                <a:ea typeface="Calibri" panose="020F0502020204030204" pitchFamily="34" charset="0"/>
                <a:cs typeface="2  Farnaz" panose="00000400000000000000" pitchFamily="2" charset="-78"/>
              </a:rPr>
              <a:t>دندان</a:t>
            </a:r>
            <a:endParaRPr lang="en-US" sz="4000" b="1" dirty="0">
              <a:solidFill>
                <a:srgbClr val="FF0000"/>
              </a:solidFill>
              <a:ea typeface="Calibri" panose="020F0502020204030204" pitchFamily="34" charset="0"/>
              <a:cs typeface="2  Farnaz" panose="00000400000000000000" pitchFamily="2" charset="-78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143000" y="1525582"/>
            <a:ext cx="7543800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>
              <a:lnSpc>
                <a:spcPct val="150000"/>
              </a:lnSpc>
              <a:defRPr/>
            </a:pPr>
            <a:r>
              <a:rPr lang="fa-IR" altLang="en-US" sz="3200" b="1" dirty="0">
                <a:solidFill>
                  <a:srgbClr val="FF0000"/>
                </a:solidFill>
                <a:cs typeface="2  Mitra" panose="00000400000000000000" pitchFamily="2" charset="-78"/>
              </a:rPr>
              <a:t>خمیر </a:t>
            </a:r>
            <a:r>
              <a:rPr lang="fa-IR" altLang="en-US" sz="3200" b="1" dirty="0" smtClean="0">
                <a:solidFill>
                  <a:srgbClr val="FF0000"/>
                </a:solidFill>
                <a:cs typeface="2  Mitra" panose="00000400000000000000" pitchFamily="2" charset="-78"/>
              </a:rPr>
              <a:t>دندان </a:t>
            </a:r>
            <a:r>
              <a:rPr lang="fa-IR" altLang="en-US" sz="3200" b="1" dirty="0">
                <a:solidFill>
                  <a:srgbClr val="00B050"/>
                </a:solidFill>
                <a:cs typeface="2  Mitra" panose="00000400000000000000" pitchFamily="2" charset="-78"/>
              </a:rPr>
              <a:t>ضد جرم </a:t>
            </a:r>
            <a:r>
              <a:rPr lang="fa-IR" altLang="en-US" sz="3200" b="1" dirty="0" smtClean="0">
                <a:cs typeface="2  Mitra" panose="00000400000000000000" pitchFamily="2" charset="-78"/>
              </a:rPr>
              <a:t>یا </a:t>
            </a:r>
            <a:r>
              <a:rPr lang="fa-IR" altLang="en-US" sz="3200" b="1" dirty="0">
                <a:solidFill>
                  <a:srgbClr val="00B050"/>
                </a:solidFill>
                <a:cs typeface="2  Mitra" panose="00000400000000000000" pitchFamily="2" charset="-78"/>
              </a:rPr>
              <a:t>خمیر دندان </a:t>
            </a:r>
            <a:r>
              <a:rPr lang="fa-IR" altLang="en-US" sz="3200" b="1" dirty="0" smtClean="0">
                <a:solidFill>
                  <a:srgbClr val="00B050"/>
                </a:solidFill>
                <a:cs typeface="2  Mitra" panose="00000400000000000000" pitchFamily="2" charset="-78"/>
              </a:rPr>
              <a:t>سیگاریها </a:t>
            </a:r>
            <a:r>
              <a:rPr lang="fa-IR" altLang="en-US" sz="3200" b="1" dirty="0" smtClean="0">
                <a:cs typeface="2  Mitra" panose="00000400000000000000" pitchFamily="2" charset="-78"/>
              </a:rPr>
              <a:t>حاوی </a:t>
            </a:r>
            <a:r>
              <a:rPr lang="fa-IR" altLang="en-US" sz="3200" b="1" dirty="0">
                <a:cs typeface="2  Mitra" panose="00000400000000000000" pitchFamily="2" charset="-78"/>
              </a:rPr>
              <a:t>مواد </a:t>
            </a:r>
            <a:r>
              <a:rPr lang="fa-IR" altLang="en-US" sz="3200" b="1" dirty="0">
                <a:solidFill>
                  <a:srgbClr val="0070C0"/>
                </a:solidFill>
                <a:cs typeface="2  Mitra" panose="00000400000000000000" pitchFamily="2" charset="-78"/>
              </a:rPr>
              <a:t>ساینده بیشتری </a:t>
            </a:r>
            <a:r>
              <a:rPr lang="fa-IR" altLang="en-US" sz="3200" b="1" dirty="0">
                <a:cs typeface="2  Mitra" panose="00000400000000000000" pitchFamily="2" charset="-78"/>
              </a:rPr>
              <a:t>است، </a:t>
            </a:r>
          </a:p>
          <a:p>
            <a:pPr algn="ctr" rtl="1">
              <a:lnSpc>
                <a:spcPct val="150000"/>
              </a:lnSpc>
              <a:defRPr/>
            </a:pPr>
            <a:r>
              <a:rPr lang="fa-IR" altLang="en-US" sz="3200" b="1" dirty="0">
                <a:cs typeface="2  Mitra" panose="00000400000000000000" pitchFamily="2" charset="-78"/>
              </a:rPr>
              <a:t> </a:t>
            </a:r>
            <a:r>
              <a:rPr lang="fa-IR" altLang="en-US" sz="3200" b="1" dirty="0">
                <a:solidFill>
                  <a:srgbClr val="0070C0"/>
                </a:solidFill>
                <a:cs typeface="2  Mitra" panose="00000400000000000000" pitchFamily="2" charset="-78"/>
              </a:rPr>
              <a:t>استفاده دائم </a:t>
            </a:r>
            <a:r>
              <a:rPr lang="fa-IR" altLang="en-US" sz="3200" b="1" dirty="0">
                <a:cs typeface="2  Mitra" panose="00000400000000000000" pitchFamily="2" charset="-78"/>
              </a:rPr>
              <a:t>از آنها باعث </a:t>
            </a:r>
            <a:r>
              <a:rPr lang="fa-IR" altLang="en-US" sz="3200" b="1" dirty="0">
                <a:solidFill>
                  <a:srgbClr val="FF0000"/>
                </a:solidFill>
                <a:cs typeface="2  Mitra" panose="00000400000000000000" pitchFamily="2" charset="-78"/>
              </a:rPr>
              <a:t>سایش و حساسیت </a:t>
            </a:r>
            <a:r>
              <a:rPr lang="fa-IR" altLang="en-US" sz="3200" b="1" dirty="0">
                <a:cs typeface="2  Mitra" panose="00000400000000000000" pitchFamily="2" charset="-78"/>
              </a:rPr>
              <a:t>دندانها </a:t>
            </a:r>
            <a:r>
              <a:rPr lang="fa-IR" altLang="en-US" sz="3200" b="1" dirty="0" smtClean="0">
                <a:cs typeface="2  Mitra" panose="00000400000000000000" pitchFamily="2" charset="-78"/>
              </a:rPr>
              <a:t>می شود</a:t>
            </a:r>
            <a:r>
              <a:rPr lang="fa-IR" altLang="en-US" sz="3200" b="1" dirty="0">
                <a:cs typeface="2  Mitra" panose="00000400000000000000" pitchFamily="2" charset="-78"/>
              </a:rPr>
              <a:t>. </a:t>
            </a:r>
          </a:p>
          <a:p>
            <a:pPr algn="ctr" rtl="1">
              <a:lnSpc>
                <a:spcPct val="150000"/>
              </a:lnSpc>
              <a:defRPr/>
            </a:pPr>
            <a:r>
              <a:rPr lang="fa-IR" altLang="en-US" sz="2800" b="1" dirty="0">
                <a:solidFill>
                  <a:srgbClr val="FF0000"/>
                </a:solidFill>
                <a:cs typeface="2  Mitra" panose="00000400000000000000" pitchFamily="2" charset="-78"/>
              </a:rPr>
              <a:t>استفاده از این </a:t>
            </a:r>
            <a:r>
              <a:rPr lang="fa-IR" altLang="en-US" sz="2800" b="1" dirty="0">
                <a:solidFill>
                  <a:srgbClr val="0070C0"/>
                </a:solidFill>
                <a:cs typeface="2  Mitra" panose="00000400000000000000" pitchFamily="2" charset="-78"/>
              </a:rPr>
              <a:t>خمیر دندانها باید محدود </a:t>
            </a:r>
            <a:r>
              <a:rPr lang="fa-IR" altLang="en-US" sz="2800" b="1" dirty="0">
                <a:solidFill>
                  <a:srgbClr val="FF0000"/>
                </a:solidFill>
                <a:cs typeface="2  Mitra" panose="00000400000000000000" pitchFamily="2" charset="-78"/>
              </a:rPr>
              <a:t>شود زیرا به </a:t>
            </a:r>
            <a:r>
              <a:rPr lang="fa-IR" altLang="en-US" sz="2800" b="1" dirty="0">
                <a:solidFill>
                  <a:srgbClr val="00B050"/>
                </a:solidFill>
                <a:cs typeface="2  Mitra" panose="00000400000000000000" pitchFamily="2" charset="-78"/>
              </a:rPr>
              <a:t>مینای دندان صدمه </a:t>
            </a:r>
            <a:r>
              <a:rPr lang="fa-IR" altLang="en-US" sz="2800" b="1" dirty="0" smtClean="0">
                <a:solidFill>
                  <a:srgbClr val="00B050"/>
                </a:solidFill>
                <a:cs typeface="2  Mitra" panose="00000400000000000000" pitchFamily="2" charset="-78"/>
              </a:rPr>
              <a:t>می زند</a:t>
            </a:r>
            <a:r>
              <a:rPr lang="fa-IR" altLang="en-US" sz="2800" b="1" dirty="0">
                <a:solidFill>
                  <a:srgbClr val="00B050"/>
                </a:solidFill>
                <a:cs typeface="2  Mitra" panose="00000400000000000000" pitchFamily="2" charset="-78"/>
              </a:rPr>
              <a:t>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401919" y="4595651"/>
            <a:ext cx="2752725" cy="1937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28485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 invX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397925"/>
            <a:ext cx="7890933" cy="4982632"/>
          </a:xfrm>
        </p:spPr>
        <p:txBody>
          <a:bodyPr>
            <a:normAutofit/>
          </a:bodyPr>
          <a:lstStyle/>
          <a:p>
            <a:pPr algn="r" rtl="1">
              <a:lnSpc>
                <a:spcPct val="150000"/>
              </a:lnSpc>
              <a:defRPr/>
            </a:pPr>
            <a:r>
              <a:rPr lang="fa-IR" altLang="en-US" sz="1800" b="1" dirty="0">
                <a:cs typeface="2  Mitra" panose="00000400000000000000" pitchFamily="2" charset="-78"/>
              </a:rPr>
              <a:t>ابتدا دهان را با آب بشویید،</a:t>
            </a:r>
            <a:endParaRPr lang="fa-IR" sz="1800" b="1" dirty="0">
              <a:cs typeface="2  Mitra" panose="00000400000000000000" pitchFamily="2" charset="-78"/>
            </a:endParaRPr>
          </a:p>
          <a:p>
            <a:pPr algn="r" rtl="1" eaLnBrk="1" hangingPunct="1">
              <a:lnSpc>
                <a:spcPct val="150000"/>
              </a:lnSpc>
              <a:defRPr/>
            </a:pPr>
            <a:r>
              <a:rPr lang="ar-SA" sz="1800" b="1" dirty="0" smtClean="0">
                <a:cs typeface="2  Mitra" panose="00000400000000000000" pitchFamily="2" charset="-78"/>
              </a:rPr>
              <a:t>به </a:t>
            </a:r>
            <a:r>
              <a:rPr lang="ar-SA" sz="1800" b="1" dirty="0">
                <a:cs typeface="2  Mitra" panose="00000400000000000000" pitchFamily="2" charset="-78"/>
              </a:rPr>
              <a:t>اندازه يك نخود خمير دندان روي مسواك قرار داده و به داخل موهاي مسواك فرو </a:t>
            </a:r>
            <a:r>
              <a:rPr lang="ar-SA" sz="1800" b="1" dirty="0" smtClean="0">
                <a:cs typeface="2  Mitra" panose="00000400000000000000" pitchFamily="2" charset="-78"/>
              </a:rPr>
              <a:t>كنيد.</a:t>
            </a:r>
            <a:endParaRPr lang="ar-SA" sz="1800" b="1" dirty="0">
              <a:cs typeface="2  Mitra" panose="00000400000000000000" pitchFamily="2" charset="-78"/>
            </a:endParaRPr>
          </a:p>
          <a:p>
            <a:pPr algn="r" rtl="1" eaLnBrk="1" hangingPunct="1">
              <a:lnSpc>
                <a:spcPct val="150000"/>
              </a:lnSpc>
              <a:defRPr/>
            </a:pPr>
            <a:r>
              <a:rPr lang="ar-SA" sz="1800" b="1" dirty="0" smtClean="0">
                <a:cs typeface="2  Mitra" panose="00000400000000000000" pitchFamily="2" charset="-78"/>
              </a:rPr>
              <a:t>دندان</a:t>
            </a:r>
            <a:r>
              <a:rPr lang="fa-IR" sz="1800" b="1" dirty="0" smtClean="0">
                <a:cs typeface="2  Mitra" panose="00000400000000000000" pitchFamily="2" charset="-78"/>
              </a:rPr>
              <a:t> </a:t>
            </a:r>
            <a:r>
              <a:rPr lang="ar-SA" sz="1800" b="1" dirty="0" smtClean="0">
                <a:cs typeface="2  Mitra" panose="00000400000000000000" pitchFamily="2" charset="-78"/>
              </a:rPr>
              <a:t>هاي </a:t>
            </a:r>
            <a:r>
              <a:rPr lang="ar-SA" sz="1800" b="1" dirty="0">
                <a:cs typeface="2  Mitra" panose="00000400000000000000" pitchFamily="2" charset="-78"/>
              </a:rPr>
              <a:t>بالا و </a:t>
            </a:r>
            <a:r>
              <a:rPr lang="ar-SA" sz="1800" b="1" dirty="0" smtClean="0">
                <a:cs typeface="2  Mitra" panose="00000400000000000000" pitchFamily="2" charset="-78"/>
              </a:rPr>
              <a:t>پايين </a:t>
            </a:r>
            <a:r>
              <a:rPr lang="fa-IR" sz="1800" b="1" dirty="0" smtClean="0">
                <a:cs typeface="2  Mitra" panose="00000400000000000000" pitchFamily="2" charset="-78"/>
              </a:rPr>
              <a:t>باید </a:t>
            </a:r>
            <a:r>
              <a:rPr lang="ar-SA" sz="1800" b="1" dirty="0" smtClean="0">
                <a:cs typeface="2  Mitra" panose="00000400000000000000" pitchFamily="2" charset="-78"/>
              </a:rPr>
              <a:t>جداگانه مسواك</a:t>
            </a:r>
            <a:r>
              <a:rPr lang="fa-IR" sz="1800" b="1" dirty="0" smtClean="0">
                <a:cs typeface="2  Mitra" panose="00000400000000000000" pitchFamily="2" charset="-78"/>
              </a:rPr>
              <a:t> </a:t>
            </a:r>
            <a:r>
              <a:rPr lang="ar-SA" sz="1800" b="1" dirty="0" smtClean="0">
                <a:cs typeface="2  Mitra" panose="00000400000000000000" pitchFamily="2" charset="-78"/>
              </a:rPr>
              <a:t>شود.</a:t>
            </a:r>
            <a:endParaRPr lang="fa-IR" sz="1800" b="1" dirty="0" smtClean="0">
              <a:cs typeface="2  Mitra" panose="00000400000000000000" pitchFamily="2" charset="-78"/>
            </a:endParaRPr>
          </a:p>
          <a:p>
            <a:pPr algn="r" rtl="1">
              <a:lnSpc>
                <a:spcPct val="150000"/>
              </a:lnSpc>
              <a:defRPr/>
            </a:pPr>
            <a:r>
              <a:rPr lang="ar-SA" sz="1800" b="1" dirty="0">
                <a:cs typeface="2  Mitra" panose="00000400000000000000" pitchFamily="2" charset="-78"/>
              </a:rPr>
              <a:t>مسواک </a:t>
            </a:r>
            <a:r>
              <a:rPr lang="fa-IR" sz="1800" b="1" dirty="0" smtClean="0">
                <a:cs typeface="2  Mitra" panose="00000400000000000000" pitchFamily="2" charset="-78"/>
              </a:rPr>
              <a:t>کردن </a:t>
            </a:r>
            <a:r>
              <a:rPr lang="ar-SA" sz="1800" b="1" dirty="0" smtClean="0">
                <a:cs typeface="2  Mitra" panose="00000400000000000000" pitchFamily="2" charset="-78"/>
              </a:rPr>
              <a:t>از </a:t>
            </a:r>
            <a:r>
              <a:rPr lang="ar-SA" sz="1800" b="1" dirty="0">
                <a:cs typeface="2  Mitra" panose="00000400000000000000" pitchFamily="2" charset="-78"/>
              </a:rPr>
              <a:t>قسمت عقب </a:t>
            </a:r>
            <a:r>
              <a:rPr lang="fa-IR" sz="1800" b="1" dirty="0" smtClean="0">
                <a:cs typeface="2  Mitra" panose="00000400000000000000" pitchFamily="2" charset="-78"/>
              </a:rPr>
              <a:t>یک سمت دهان </a:t>
            </a:r>
            <a:r>
              <a:rPr lang="ar-SA" sz="1800" b="1" dirty="0" smtClean="0">
                <a:cs typeface="2  Mitra" panose="00000400000000000000" pitchFamily="2" charset="-78"/>
              </a:rPr>
              <a:t>شروع</a:t>
            </a:r>
            <a:r>
              <a:rPr lang="fa-IR" sz="1800" b="1" dirty="0" smtClean="0">
                <a:cs typeface="2  Mitra" panose="00000400000000000000" pitchFamily="2" charset="-78"/>
              </a:rPr>
              <a:t> می شود.</a:t>
            </a:r>
          </a:p>
          <a:p>
            <a:pPr algn="r" rtl="1">
              <a:lnSpc>
                <a:spcPct val="150000"/>
              </a:lnSpc>
              <a:defRPr/>
            </a:pPr>
            <a:r>
              <a:rPr lang="ar-SA" sz="1800" b="1" dirty="0" smtClean="0">
                <a:cs typeface="2  Mitra" panose="00000400000000000000" pitchFamily="2" charset="-78"/>
              </a:rPr>
              <a:t>کلیه </a:t>
            </a:r>
            <a:r>
              <a:rPr lang="ar-SA" sz="1800" b="1" dirty="0">
                <a:cs typeface="2  Mitra" panose="00000400000000000000" pitchFamily="2" charset="-78"/>
              </a:rPr>
              <a:t>سطوح خارجی، داخلی و جونده، </a:t>
            </a:r>
            <a:r>
              <a:rPr lang="fa-IR" sz="1800" b="1" dirty="0" smtClean="0">
                <a:cs typeface="2  Mitra" panose="00000400000000000000" pitchFamily="2" charset="-78"/>
              </a:rPr>
              <a:t>کلیه دندان ها </a:t>
            </a:r>
            <a:r>
              <a:rPr lang="ar-SA" sz="1800" b="1" dirty="0" smtClean="0">
                <a:cs typeface="2  Mitra" panose="00000400000000000000" pitchFamily="2" charset="-78"/>
              </a:rPr>
              <a:t>مسواک </a:t>
            </a:r>
            <a:r>
              <a:rPr lang="ar-SA" sz="1800" b="1" dirty="0">
                <a:cs typeface="2  Mitra" panose="00000400000000000000" pitchFamily="2" charset="-78"/>
              </a:rPr>
              <a:t>زده </a:t>
            </a:r>
            <a:r>
              <a:rPr lang="fa-IR" sz="1800" b="1" dirty="0" smtClean="0">
                <a:cs typeface="2  Mitra" panose="00000400000000000000" pitchFamily="2" charset="-78"/>
              </a:rPr>
              <a:t>می </a:t>
            </a:r>
            <a:r>
              <a:rPr lang="ar-SA" sz="1800" b="1" dirty="0" smtClean="0">
                <a:cs typeface="2  Mitra" panose="00000400000000000000" pitchFamily="2" charset="-78"/>
              </a:rPr>
              <a:t>ش</a:t>
            </a:r>
            <a:r>
              <a:rPr lang="fa-IR" sz="1800" b="1" dirty="0" smtClean="0">
                <a:cs typeface="2  Mitra" panose="00000400000000000000" pitchFamily="2" charset="-78"/>
              </a:rPr>
              <a:t>ود.</a:t>
            </a:r>
            <a:r>
              <a:rPr lang="ar-SA" sz="1800" b="1" dirty="0" smtClean="0">
                <a:cs typeface="2  Mitra" panose="00000400000000000000" pitchFamily="2" charset="-78"/>
              </a:rPr>
              <a:t> </a:t>
            </a:r>
            <a:endParaRPr lang="fa-IR" sz="1800" b="1" dirty="0" smtClean="0">
              <a:cs typeface="2  Mitra" panose="00000400000000000000" pitchFamily="2" charset="-78"/>
            </a:endParaRPr>
          </a:p>
          <a:p>
            <a:pPr algn="r" rtl="1">
              <a:lnSpc>
                <a:spcPct val="150000"/>
              </a:lnSpc>
              <a:defRPr/>
            </a:pPr>
            <a:r>
              <a:rPr lang="ar-SA" sz="1800" b="1" dirty="0" smtClean="0">
                <a:cs typeface="2  Mitra" panose="00000400000000000000" pitchFamily="2" charset="-78"/>
              </a:rPr>
              <a:t>هر </a:t>
            </a:r>
            <a:r>
              <a:rPr lang="ar-SA" sz="1800" b="1" dirty="0">
                <a:cs typeface="2  Mitra" panose="00000400000000000000" pitchFamily="2" charset="-78"/>
              </a:rPr>
              <a:t>بار 2 تا 3 دندان </a:t>
            </a:r>
            <a:r>
              <a:rPr lang="fa-IR" sz="1800" b="1" dirty="0" smtClean="0">
                <a:cs typeface="2  Mitra" panose="00000400000000000000" pitchFamily="2" charset="-78"/>
              </a:rPr>
              <a:t>در هر مرحله </a:t>
            </a:r>
            <a:r>
              <a:rPr lang="ar-SA" sz="1800" b="1" dirty="0" smtClean="0">
                <a:cs typeface="2  Mitra" panose="00000400000000000000" pitchFamily="2" charset="-78"/>
              </a:rPr>
              <a:t>تمیز شود</a:t>
            </a:r>
            <a:r>
              <a:rPr lang="fa-IR" sz="1800" b="1" dirty="0" smtClean="0">
                <a:cs typeface="2  Mitra" panose="00000400000000000000" pitchFamily="2" charset="-78"/>
              </a:rPr>
              <a:t>.</a:t>
            </a:r>
            <a:r>
              <a:rPr lang="ar-SA" sz="1800" b="1" dirty="0" smtClean="0">
                <a:cs typeface="2  Mitra" panose="00000400000000000000" pitchFamily="2" charset="-78"/>
              </a:rPr>
              <a:t> </a:t>
            </a:r>
            <a:endParaRPr lang="ar-SA" sz="1800" b="1" dirty="0">
              <a:cs typeface="2  Mitra" panose="00000400000000000000" pitchFamily="2" charset="-78"/>
            </a:endParaRPr>
          </a:p>
        </p:txBody>
      </p:sp>
      <p:pic>
        <p:nvPicPr>
          <p:cNvPr id="84998" name="Picture 6" descr="Copy (2) of DSC0338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0700" y="5105400"/>
            <a:ext cx="2870200" cy="14007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itle 3"/>
          <p:cNvSpPr txBox="1">
            <a:spLocks/>
          </p:cNvSpPr>
          <p:nvPr/>
        </p:nvSpPr>
        <p:spPr>
          <a:xfrm>
            <a:off x="482600" y="457730"/>
            <a:ext cx="7560000" cy="761469"/>
          </a:xfrm>
          <a:prstGeom prst="roundRect">
            <a:avLst/>
          </a:prstGeom>
          <a:ln w="28575" cap="flat" cmpd="sng" algn="ctr">
            <a:solidFill>
              <a:srgbClr val="00B050"/>
            </a:solidFill>
            <a:prstDash val="solid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1">
              <a:defRPr sz="216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2  Mitra" pitchFamily="2" charset="-78"/>
              </a:defRPr>
            </a:pPr>
            <a:r>
              <a:rPr lang="fa-IR" altLang="en-US" sz="2800" dirty="0">
                <a:solidFill>
                  <a:srgbClr val="FF0000"/>
                </a:solidFill>
                <a:latin typeface="PMingLiU" pitchFamily="18" charset="-120"/>
                <a:cs typeface="2  Titr" panose="00000700000000000000" pitchFamily="2" charset="-78"/>
              </a:rPr>
              <a:t>روش درست مسواک </a:t>
            </a:r>
            <a:r>
              <a:rPr lang="fa-IR" altLang="en-US" sz="2800" dirty="0" smtClean="0">
                <a:solidFill>
                  <a:srgbClr val="FF0000"/>
                </a:solidFill>
                <a:latin typeface="PMingLiU" pitchFamily="18" charset="-120"/>
                <a:cs typeface="2  Titr" panose="00000700000000000000" pitchFamily="2" charset="-78"/>
              </a:rPr>
              <a:t>زدن برای کودکان 6 تا 12 سال</a:t>
            </a:r>
            <a:endParaRPr lang="fa-IR" sz="2800" b="1" dirty="0">
              <a:solidFill>
                <a:srgbClr val="FF0000"/>
              </a:solidFill>
              <a:cs typeface="2  Titr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661081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>
          <a:xfrm>
            <a:off x="619300" y="695500"/>
            <a:ext cx="7839075" cy="3275012"/>
          </a:xfrm>
        </p:spPr>
        <p:txBody>
          <a:bodyPr>
            <a:noAutofit/>
          </a:bodyPr>
          <a:lstStyle/>
          <a:p>
            <a:pPr marL="0" indent="0" algn="just" rtl="1"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fa-IR" altLang="en-US" sz="2000" b="1" dirty="0" smtClean="0">
                <a:cs typeface="2  Mitra" panose="00000400000000000000" pitchFamily="2" charset="-78"/>
              </a:rPr>
              <a:t>موهاي </a:t>
            </a:r>
            <a:r>
              <a:rPr lang="fa-IR" altLang="en-US" sz="2000" b="1" dirty="0">
                <a:cs typeface="2  Mitra" panose="00000400000000000000" pitchFamily="2" charset="-78"/>
              </a:rPr>
              <a:t>مسواك با زاويه 45 درجه نسبت به محور </a:t>
            </a:r>
            <a:r>
              <a:rPr lang="fa-IR" altLang="en-US" sz="2000" b="1" dirty="0" smtClean="0">
                <a:cs typeface="2  Mitra" panose="00000400000000000000" pitchFamily="2" charset="-78"/>
              </a:rPr>
              <a:t>طولي دندان  </a:t>
            </a:r>
            <a:r>
              <a:rPr lang="fa-IR" altLang="en-US" sz="2000" b="1" dirty="0">
                <a:cs typeface="2  Mitra" panose="00000400000000000000" pitchFamily="2" charset="-78"/>
              </a:rPr>
              <a:t>در محل اتصال لثه و دندان قرار </a:t>
            </a:r>
            <a:r>
              <a:rPr lang="fa-IR" altLang="en-US" sz="2000" b="1" dirty="0" smtClean="0">
                <a:cs typeface="2  Mitra" panose="00000400000000000000" pitchFamily="2" charset="-78"/>
              </a:rPr>
              <a:t>گيرد.</a:t>
            </a:r>
            <a:endParaRPr lang="fa-IR" altLang="en-US" sz="2000" b="1" dirty="0">
              <a:cs typeface="2  Mitra" panose="00000400000000000000" pitchFamily="2" charset="-78"/>
            </a:endParaRPr>
          </a:p>
          <a:p>
            <a:pPr marL="0" indent="0" algn="just" rtl="1"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fa-IR" altLang="en-US" sz="2000" b="1" dirty="0" smtClean="0">
                <a:solidFill>
                  <a:schemeClr val="tx1"/>
                </a:solidFill>
                <a:cs typeface="2  Mitra" panose="00000400000000000000" pitchFamily="2" charset="-78"/>
              </a:rPr>
              <a:t>ابتدا با </a:t>
            </a:r>
            <a:r>
              <a:rPr lang="fa-IR" altLang="en-US" sz="2000" b="1" dirty="0" smtClean="0">
                <a:solidFill>
                  <a:srgbClr val="CC00FF"/>
                </a:solidFill>
                <a:cs typeface="2  Mitra" panose="00000400000000000000" pitchFamily="2" charset="-78"/>
              </a:rPr>
              <a:t>حرکت لرزشی </a:t>
            </a:r>
            <a:r>
              <a:rPr lang="fa-IR" altLang="en-US" sz="2000" b="1" dirty="0" smtClean="0">
                <a:solidFill>
                  <a:schemeClr val="tx1"/>
                </a:solidFill>
                <a:cs typeface="2  Mitra" panose="00000400000000000000" pitchFamily="2" charset="-78"/>
              </a:rPr>
              <a:t>(حرکات سریع و کوتاه به سمت عقب و جلو بدون جابجایی مسواک)</a:t>
            </a:r>
          </a:p>
          <a:p>
            <a:pPr marL="0" indent="0" algn="just" rtl="1"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fa-IR" altLang="en-US" sz="2600" b="1" dirty="0" smtClean="0">
                <a:solidFill>
                  <a:schemeClr val="tx1"/>
                </a:solidFill>
                <a:cs typeface="2  Mitra" panose="00000400000000000000" pitchFamily="2" charset="-78"/>
              </a:rPr>
              <a:t> </a:t>
            </a:r>
            <a:r>
              <a:rPr lang="fa-IR" altLang="en-US" sz="2000" b="1" dirty="0" smtClean="0">
                <a:solidFill>
                  <a:schemeClr val="tx1"/>
                </a:solidFill>
                <a:cs typeface="2  Mitra" panose="00000400000000000000" pitchFamily="2" charset="-78"/>
              </a:rPr>
              <a:t>با حرکت مچ دست، موهای  مسواک روی سطح دندان از </a:t>
            </a:r>
            <a:r>
              <a:rPr lang="fa-IR" altLang="en-US" sz="2000" b="1" dirty="0" smtClean="0">
                <a:solidFill>
                  <a:srgbClr val="CC00FF"/>
                </a:solidFill>
                <a:cs typeface="2  Mitra" panose="00000400000000000000" pitchFamily="2" charset="-78"/>
              </a:rPr>
              <a:t>سمت لثه به طرف سطوح جونده </a:t>
            </a:r>
            <a:r>
              <a:rPr lang="fa-IR" altLang="en-US" sz="2000" b="1" dirty="0" smtClean="0">
                <a:solidFill>
                  <a:schemeClr val="tx1"/>
                </a:solidFill>
                <a:cs typeface="2  Mitra" panose="00000400000000000000" pitchFamily="2" charset="-78"/>
              </a:rPr>
              <a:t>چرخانده شود (15 تا 20 بار برای هر دندان انجام گیرد.)</a:t>
            </a:r>
          </a:p>
        </p:txBody>
      </p:sp>
      <p:pic>
        <p:nvPicPr>
          <p:cNvPr id="8" name="Picture 4" descr="17005 01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4493679" y="4737623"/>
            <a:ext cx="2736850" cy="173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5" descr="17005 01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1445679" y="4737623"/>
            <a:ext cx="2736850" cy="173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05988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8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28133" y="548746"/>
            <a:ext cx="7620000" cy="1946803"/>
          </a:xfrm>
        </p:spPr>
        <p:txBody>
          <a:bodyPr anchor="t">
            <a:normAutofit/>
          </a:bodyPr>
          <a:lstStyle/>
          <a:p>
            <a:pPr algn="just" rtl="1" eaLnBrk="1" hangingPunct="1">
              <a:lnSpc>
                <a:spcPct val="150000"/>
              </a:lnSpc>
              <a:defRPr/>
            </a:pPr>
            <a:r>
              <a:rPr lang="ar-SA" sz="2000" b="1" dirty="0" smtClean="0">
                <a:latin typeface="+mn-lt"/>
                <a:ea typeface="+mn-ea"/>
                <a:cs typeface="2  Mitra" panose="00000400000000000000" pitchFamily="2" charset="-78"/>
              </a:rPr>
              <a:t>براي </a:t>
            </a:r>
            <a:r>
              <a:rPr lang="ar-SA" sz="2000" b="1" dirty="0">
                <a:latin typeface="+mn-lt"/>
                <a:ea typeface="+mn-ea"/>
                <a:cs typeface="2  Mitra" panose="00000400000000000000" pitchFamily="2" charset="-78"/>
              </a:rPr>
              <a:t>سطوح داخلي </a:t>
            </a:r>
            <a:r>
              <a:rPr lang="ar-SA" sz="2000" b="1" dirty="0">
                <a:solidFill>
                  <a:srgbClr val="CC00FF"/>
                </a:solidFill>
                <a:latin typeface="+mn-lt"/>
                <a:ea typeface="+mn-ea"/>
                <a:cs typeface="2  Mitra" panose="00000400000000000000" pitchFamily="2" charset="-78"/>
              </a:rPr>
              <a:t>دندانهاي </a:t>
            </a:r>
            <a:r>
              <a:rPr lang="ar-SA" sz="2000" b="1" dirty="0" smtClean="0">
                <a:solidFill>
                  <a:srgbClr val="CC00FF"/>
                </a:solidFill>
                <a:latin typeface="+mn-lt"/>
                <a:ea typeface="+mn-ea"/>
                <a:cs typeface="2  Mitra" panose="00000400000000000000" pitchFamily="2" charset="-78"/>
              </a:rPr>
              <a:t>جلو</a:t>
            </a:r>
            <a:r>
              <a:rPr lang="fa-IR" sz="2000" b="1" dirty="0" smtClean="0">
                <a:latin typeface="+mn-lt"/>
                <a:ea typeface="+mn-ea"/>
                <a:cs typeface="2  Mitra" panose="00000400000000000000" pitchFamily="2" charset="-78"/>
              </a:rPr>
              <a:t>، </a:t>
            </a:r>
            <a:r>
              <a:rPr lang="ar-SA" sz="2000" b="1" dirty="0" smtClean="0">
                <a:latin typeface="+mn-lt"/>
                <a:ea typeface="+mn-ea"/>
                <a:cs typeface="2  Mitra" panose="00000400000000000000" pitchFamily="2" charset="-78"/>
              </a:rPr>
              <a:t>مسواك </a:t>
            </a:r>
            <a:r>
              <a:rPr lang="ar-SA" sz="2000" b="1" dirty="0">
                <a:latin typeface="+mn-lt"/>
                <a:ea typeface="+mn-ea"/>
                <a:cs typeface="2  Mitra" panose="00000400000000000000" pitchFamily="2" charset="-78"/>
              </a:rPr>
              <a:t>را </a:t>
            </a:r>
            <a:r>
              <a:rPr lang="ar-SA" sz="2000" b="1" dirty="0" smtClean="0">
                <a:solidFill>
                  <a:srgbClr val="0070C0"/>
                </a:solidFill>
                <a:latin typeface="+mn-lt"/>
                <a:ea typeface="+mn-ea"/>
                <a:cs typeface="2  Mitra" panose="00000400000000000000" pitchFamily="2" charset="-78"/>
              </a:rPr>
              <a:t>ب</a:t>
            </a:r>
            <a:r>
              <a:rPr lang="fa-IR" sz="2000" b="1" dirty="0" smtClean="0">
                <a:solidFill>
                  <a:srgbClr val="0070C0"/>
                </a:solidFill>
                <a:latin typeface="+mn-lt"/>
                <a:ea typeface="+mn-ea"/>
                <a:cs typeface="2  Mitra" panose="00000400000000000000" pitchFamily="2" charset="-78"/>
              </a:rPr>
              <a:t>صورت </a:t>
            </a:r>
            <a:r>
              <a:rPr lang="ar-SA" sz="2000" b="1" dirty="0" smtClean="0">
                <a:solidFill>
                  <a:srgbClr val="0070C0"/>
                </a:solidFill>
                <a:latin typeface="+mn-lt"/>
                <a:ea typeface="+mn-ea"/>
                <a:cs typeface="2  Mitra" panose="00000400000000000000" pitchFamily="2" charset="-78"/>
              </a:rPr>
              <a:t>عمود</a:t>
            </a:r>
            <a:r>
              <a:rPr lang="ar-SA" sz="2000" b="1" dirty="0" smtClean="0">
                <a:latin typeface="+mn-lt"/>
                <a:ea typeface="+mn-ea"/>
                <a:cs typeface="2  Mitra" panose="00000400000000000000" pitchFamily="2" charset="-78"/>
              </a:rPr>
              <a:t>،</a:t>
            </a:r>
            <a:r>
              <a:rPr lang="fa-IR" sz="2000" b="1" dirty="0" smtClean="0">
                <a:latin typeface="+mn-lt"/>
                <a:ea typeface="+mn-ea"/>
                <a:cs typeface="2  Mitra" panose="00000400000000000000" pitchFamily="2" charset="-78"/>
              </a:rPr>
              <a:t> بر </a:t>
            </a:r>
            <a:r>
              <a:rPr lang="ar-SA" sz="2000" b="1" dirty="0" smtClean="0">
                <a:latin typeface="+mn-lt"/>
                <a:ea typeface="+mn-ea"/>
                <a:cs typeface="2  Mitra" panose="00000400000000000000" pitchFamily="2" charset="-78"/>
              </a:rPr>
              <a:t>روي </a:t>
            </a:r>
            <a:r>
              <a:rPr lang="ar-SA" sz="2000" b="1" dirty="0">
                <a:latin typeface="+mn-lt"/>
                <a:ea typeface="+mn-ea"/>
                <a:cs typeface="2  Mitra" panose="00000400000000000000" pitchFamily="2" charset="-78"/>
              </a:rPr>
              <a:t>سطح داخلي </a:t>
            </a:r>
            <a:r>
              <a:rPr lang="ar-SA" sz="2000" b="1" dirty="0" smtClean="0">
                <a:latin typeface="+mn-lt"/>
                <a:ea typeface="+mn-ea"/>
                <a:cs typeface="2  Mitra" panose="00000400000000000000" pitchFamily="2" charset="-78"/>
              </a:rPr>
              <a:t>دندان</a:t>
            </a:r>
            <a:r>
              <a:rPr lang="fa-IR" sz="2000" b="1" dirty="0" smtClean="0">
                <a:latin typeface="+mn-lt"/>
                <a:ea typeface="+mn-ea"/>
                <a:cs typeface="2  Mitra" panose="00000400000000000000" pitchFamily="2" charset="-78"/>
              </a:rPr>
              <a:t> </a:t>
            </a:r>
            <a:r>
              <a:rPr lang="ar-SA" sz="2000" b="1" dirty="0" smtClean="0">
                <a:latin typeface="+mn-lt"/>
                <a:ea typeface="+mn-ea"/>
                <a:cs typeface="2  Mitra" panose="00000400000000000000" pitchFamily="2" charset="-78"/>
              </a:rPr>
              <a:t>ها </a:t>
            </a:r>
            <a:r>
              <a:rPr lang="ar-SA" sz="2000" b="1" dirty="0">
                <a:latin typeface="+mn-lt"/>
                <a:ea typeface="+mn-ea"/>
                <a:cs typeface="2  Mitra" panose="00000400000000000000" pitchFamily="2" charset="-78"/>
              </a:rPr>
              <a:t>قرار </a:t>
            </a:r>
            <a:r>
              <a:rPr lang="ar-SA" sz="2000" b="1" dirty="0" smtClean="0">
                <a:latin typeface="+mn-lt"/>
                <a:ea typeface="+mn-ea"/>
                <a:cs typeface="2  Mitra" panose="00000400000000000000" pitchFamily="2" charset="-78"/>
              </a:rPr>
              <a:t>د</a:t>
            </a:r>
            <a:r>
              <a:rPr lang="fa-IR" sz="2000" b="1" dirty="0" smtClean="0">
                <a:latin typeface="+mn-lt"/>
                <a:ea typeface="+mn-ea"/>
                <a:cs typeface="2  Mitra" panose="00000400000000000000" pitchFamily="2" charset="-78"/>
              </a:rPr>
              <a:t>اد</a:t>
            </a:r>
            <a:r>
              <a:rPr lang="ar-SA" sz="2000" b="1" dirty="0" smtClean="0">
                <a:latin typeface="+mn-lt"/>
                <a:ea typeface="+mn-ea"/>
                <a:cs typeface="2  Mitra" panose="00000400000000000000" pitchFamily="2" charset="-78"/>
              </a:rPr>
              <a:t> </a:t>
            </a:r>
            <a:r>
              <a:rPr lang="ar-SA" sz="2000" b="1" dirty="0">
                <a:latin typeface="+mn-lt"/>
                <a:ea typeface="+mn-ea"/>
                <a:cs typeface="2  Mitra" panose="00000400000000000000" pitchFamily="2" charset="-78"/>
              </a:rPr>
              <a:t>و با </a:t>
            </a:r>
            <a:r>
              <a:rPr lang="ar-SA" sz="2000" b="1" dirty="0">
                <a:solidFill>
                  <a:srgbClr val="00B050"/>
                </a:solidFill>
                <a:latin typeface="+mn-lt"/>
                <a:ea typeface="+mn-ea"/>
                <a:cs typeface="2  Mitra" panose="00000400000000000000" pitchFamily="2" charset="-78"/>
              </a:rPr>
              <a:t>حركت بالا و پايين </a:t>
            </a:r>
            <a:r>
              <a:rPr lang="ar-SA" sz="2000" b="1" dirty="0">
                <a:latin typeface="+mn-lt"/>
                <a:ea typeface="+mn-ea"/>
                <a:cs typeface="2  Mitra" panose="00000400000000000000" pitchFamily="2" charset="-78"/>
              </a:rPr>
              <a:t>اين سطوح را تميز </a:t>
            </a:r>
            <a:r>
              <a:rPr lang="ar-SA" sz="2000" b="1" dirty="0" smtClean="0">
                <a:latin typeface="+mn-lt"/>
                <a:ea typeface="+mn-ea"/>
                <a:cs typeface="2  Mitra" panose="00000400000000000000" pitchFamily="2" charset="-78"/>
              </a:rPr>
              <a:t>ك</a:t>
            </a:r>
            <a:r>
              <a:rPr lang="fa-IR" sz="2000" b="1" dirty="0" smtClean="0">
                <a:latin typeface="+mn-lt"/>
                <a:ea typeface="+mn-ea"/>
                <a:cs typeface="2  Mitra" panose="00000400000000000000" pitchFamily="2" charset="-78"/>
              </a:rPr>
              <a:t>ر</a:t>
            </a:r>
            <a:r>
              <a:rPr lang="ar-SA" sz="2000" b="1" dirty="0" smtClean="0">
                <a:latin typeface="+mn-lt"/>
                <a:ea typeface="+mn-ea"/>
                <a:cs typeface="2  Mitra" panose="00000400000000000000" pitchFamily="2" charset="-78"/>
              </a:rPr>
              <a:t>د</a:t>
            </a:r>
            <a:r>
              <a:rPr lang="ar-SA" sz="2000" b="1" dirty="0">
                <a:latin typeface="+mn-lt"/>
                <a:ea typeface="+mn-ea"/>
                <a:cs typeface="2  Mitra" panose="00000400000000000000" pitchFamily="2" charset="-78"/>
              </a:rPr>
              <a:t>.</a:t>
            </a:r>
          </a:p>
        </p:txBody>
      </p:sp>
      <p:pic>
        <p:nvPicPr>
          <p:cNvPr id="9" name="Picture 6" descr="17005 01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1447800" y="4885267"/>
            <a:ext cx="3478212" cy="15726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2"/>
          <p:cNvSpPr txBox="1">
            <a:spLocks noChangeArrowheads="1"/>
          </p:cNvSpPr>
          <p:nvPr/>
        </p:nvSpPr>
        <p:spPr>
          <a:xfrm>
            <a:off x="838199" y="2362200"/>
            <a:ext cx="7509933" cy="21367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 rtl="1">
              <a:lnSpc>
                <a:spcPct val="150000"/>
              </a:lnSpc>
              <a:defRPr/>
            </a:pPr>
            <a:r>
              <a:rPr lang="ar-SA" sz="2000" b="1" dirty="0" smtClean="0">
                <a:latin typeface="+mn-lt"/>
                <a:ea typeface="+mn-ea"/>
                <a:cs typeface="2  Mitra" panose="00000400000000000000" pitchFamily="2" charset="-78"/>
              </a:rPr>
              <a:t>براي </a:t>
            </a:r>
            <a:r>
              <a:rPr lang="ar-SA" sz="2000" b="1" dirty="0">
                <a:latin typeface="+mn-lt"/>
                <a:ea typeface="+mn-ea"/>
                <a:cs typeface="2  Mitra" panose="00000400000000000000" pitchFamily="2" charset="-78"/>
              </a:rPr>
              <a:t>مسواك </a:t>
            </a:r>
            <a:r>
              <a:rPr lang="fa-IR" sz="2000" b="1" dirty="0" smtClean="0">
                <a:latin typeface="+mn-lt"/>
                <a:ea typeface="+mn-ea"/>
                <a:cs typeface="2  Mitra" panose="00000400000000000000" pitchFamily="2" charset="-78"/>
              </a:rPr>
              <a:t>کر</a:t>
            </a:r>
            <a:r>
              <a:rPr lang="ar-SA" sz="2000" b="1" dirty="0" smtClean="0">
                <a:latin typeface="+mn-lt"/>
                <a:ea typeface="+mn-ea"/>
                <a:cs typeface="2  Mitra" panose="00000400000000000000" pitchFamily="2" charset="-78"/>
              </a:rPr>
              <a:t>دن </a:t>
            </a:r>
            <a:r>
              <a:rPr lang="ar-SA" sz="2000" b="1" dirty="0">
                <a:latin typeface="+mn-lt"/>
                <a:ea typeface="+mn-ea"/>
                <a:cs typeface="2  Mitra" panose="00000400000000000000" pitchFamily="2" charset="-78"/>
              </a:rPr>
              <a:t>سطح </a:t>
            </a:r>
            <a:r>
              <a:rPr lang="ar-SA" sz="2000" b="1" dirty="0" smtClean="0">
                <a:latin typeface="+mn-lt"/>
                <a:ea typeface="+mn-ea"/>
                <a:cs typeface="2  Mitra" panose="00000400000000000000" pitchFamily="2" charset="-78"/>
              </a:rPr>
              <a:t>جونده</a:t>
            </a:r>
            <a:r>
              <a:rPr lang="fa-IR" sz="2000" b="1" dirty="0" smtClean="0">
                <a:latin typeface="+mn-lt"/>
                <a:ea typeface="+mn-ea"/>
                <a:cs typeface="2  Mitra" panose="00000400000000000000" pitchFamily="2" charset="-78"/>
              </a:rPr>
              <a:t>،</a:t>
            </a:r>
            <a:r>
              <a:rPr lang="ar-SA" sz="2000" b="1" dirty="0" smtClean="0">
                <a:latin typeface="+mn-lt"/>
                <a:ea typeface="+mn-ea"/>
                <a:cs typeface="2  Mitra" panose="00000400000000000000" pitchFamily="2" charset="-78"/>
              </a:rPr>
              <a:t> </a:t>
            </a:r>
            <a:r>
              <a:rPr lang="ar-SA" sz="2000" b="1" dirty="0">
                <a:latin typeface="+mn-lt"/>
                <a:ea typeface="+mn-ea"/>
                <a:cs typeface="2  Mitra" panose="00000400000000000000" pitchFamily="2" charset="-78"/>
              </a:rPr>
              <a:t>موهاي مسواك را در تماس با </a:t>
            </a:r>
            <a:r>
              <a:rPr lang="ar-SA" sz="2000" b="1" dirty="0">
                <a:solidFill>
                  <a:srgbClr val="00B050"/>
                </a:solidFill>
                <a:latin typeface="+mn-lt"/>
                <a:ea typeface="+mn-ea"/>
                <a:cs typeface="2  Mitra" panose="00000400000000000000" pitchFamily="2" charset="-78"/>
              </a:rPr>
              <a:t>سطوح جونده</a:t>
            </a:r>
            <a:r>
              <a:rPr lang="ar-SA" sz="2000" b="1" dirty="0">
                <a:latin typeface="+mn-lt"/>
                <a:ea typeface="+mn-ea"/>
                <a:cs typeface="2  Mitra" panose="00000400000000000000" pitchFamily="2" charset="-78"/>
              </a:rPr>
              <a:t> قرار داده و كمي </a:t>
            </a:r>
            <a:r>
              <a:rPr lang="ar-SA" sz="2000" b="1" dirty="0" smtClean="0">
                <a:latin typeface="+mn-lt"/>
                <a:ea typeface="+mn-ea"/>
                <a:cs typeface="2  Mitra" panose="00000400000000000000" pitchFamily="2" charset="-78"/>
              </a:rPr>
              <a:t>فشار</a:t>
            </a:r>
            <a:r>
              <a:rPr lang="fa-IR" sz="2000" b="1" dirty="0" smtClean="0">
                <a:latin typeface="+mn-lt"/>
                <a:ea typeface="+mn-ea"/>
                <a:cs typeface="2  Mitra" panose="00000400000000000000" pitchFamily="2" charset="-78"/>
              </a:rPr>
              <a:t> </a:t>
            </a:r>
            <a:r>
              <a:rPr lang="ar-SA" sz="2000" b="1" dirty="0" smtClean="0">
                <a:latin typeface="+mn-lt"/>
                <a:ea typeface="+mn-ea"/>
                <a:cs typeface="2  Mitra" panose="00000400000000000000" pitchFamily="2" charset="-78"/>
              </a:rPr>
              <a:t>دهيد</a:t>
            </a:r>
            <a:r>
              <a:rPr lang="fa-IR" sz="2000" b="1" dirty="0" smtClean="0">
                <a:latin typeface="+mn-lt"/>
                <a:ea typeface="+mn-ea"/>
                <a:cs typeface="2  Mitra" panose="00000400000000000000" pitchFamily="2" charset="-78"/>
              </a:rPr>
              <a:t> تا</a:t>
            </a:r>
            <a:r>
              <a:rPr lang="ar-SA" sz="2000" b="1" dirty="0" smtClean="0">
                <a:latin typeface="+mn-lt"/>
                <a:ea typeface="+mn-ea"/>
                <a:cs typeface="2  Mitra" panose="00000400000000000000" pitchFamily="2" charset="-78"/>
              </a:rPr>
              <a:t> </a:t>
            </a:r>
            <a:r>
              <a:rPr lang="fa-IR" sz="2000" b="1" dirty="0" smtClean="0">
                <a:latin typeface="+mn-lt"/>
                <a:ea typeface="+mn-ea"/>
                <a:cs typeface="2  Mitra" panose="00000400000000000000" pitchFamily="2" charset="-78"/>
              </a:rPr>
              <a:t>موهای مسواک به خوبی </a:t>
            </a:r>
            <a:r>
              <a:rPr lang="fa-IR" sz="2000" b="1" dirty="0" smtClean="0">
                <a:solidFill>
                  <a:srgbClr val="CC00FF"/>
                </a:solidFill>
                <a:latin typeface="+mn-lt"/>
                <a:ea typeface="+mn-ea"/>
                <a:cs typeface="2  Mitra" panose="00000400000000000000" pitchFamily="2" charset="-78"/>
              </a:rPr>
              <a:t>داخل شیارهای سطح جونده</a:t>
            </a:r>
            <a:r>
              <a:rPr lang="fa-IR" sz="2000" b="1" dirty="0" smtClean="0">
                <a:latin typeface="+mn-lt"/>
                <a:ea typeface="+mn-ea"/>
                <a:cs typeface="2  Mitra" panose="00000400000000000000" pitchFamily="2" charset="-78"/>
              </a:rPr>
              <a:t> وارد شود. </a:t>
            </a:r>
            <a:r>
              <a:rPr lang="ar-SA" sz="2000" b="1" dirty="0" smtClean="0">
                <a:latin typeface="+mn-lt"/>
                <a:ea typeface="+mn-ea"/>
                <a:cs typeface="2  Mitra" panose="00000400000000000000" pitchFamily="2" charset="-78"/>
              </a:rPr>
              <a:t>سپس </a:t>
            </a:r>
            <a:r>
              <a:rPr lang="fa-IR" sz="2000" b="1" dirty="0" smtClean="0">
                <a:latin typeface="+mn-lt"/>
                <a:ea typeface="+mn-ea"/>
                <a:cs typeface="2  Mitra" panose="00000400000000000000" pitchFamily="2" charset="-78"/>
              </a:rPr>
              <a:t>چند بار مسواک را به</a:t>
            </a:r>
            <a:r>
              <a:rPr lang="ar-SA" sz="2000" b="1" dirty="0" smtClean="0">
                <a:latin typeface="+mn-lt"/>
                <a:ea typeface="+mn-ea"/>
                <a:cs typeface="2  Mitra" panose="00000400000000000000" pitchFamily="2" charset="-78"/>
              </a:rPr>
              <a:t> </a:t>
            </a:r>
            <a:r>
              <a:rPr lang="ar-SA" sz="2000" b="1" dirty="0" smtClean="0">
                <a:solidFill>
                  <a:srgbClr val="0070C0"/>
                </a:solidFill>
                <a:latin typeface="+mn-lt"/>
                <a:ea typeface="+mn-ea"/>
                <a:cs typeface="2  Mitra" panose="00000400000000000000" pitchFamily="2" charset="-78"/>
              </a:rPr>
              <a:t>جلو </a:t>
            </a:r>
            <a:r>
              <a:rPr lang="fa-IR" sz="2000" b="1" dirty="0" smtClean="0">
                <a:solidFill>
                  <a:srgbClr val="0070C0"/>
                </a:solidFill>
                <a:latin typeface="+mn-lt"/>
                <a:ea typeface="+mn-ea"/>
                <a:cs typeface="2  Mitra" panose="00000400000000000000" pitchFamily="2" charset="-78"/>
              </a:rPr>
              <a:t>و </a:t>
            </a:r>
            <a:r>
              <a:rPr lang="ar-SA" sz="2000" b="1" dirty="0" smtClean="0">
                <a:solidFill>
                  <a:srgbClr val="0070C0"/>
                </a:solidFill>
                <a:latin typeface="+mn-lt"/>
                <a:ea typeface="+mn-ea"/>
                <a:cs typeface="2  Mitra" panose="00000400000000000000" pitchFamily="2" charset="-78"/>
              </a:rPr>
              <a:t>عقب</a:t>
            </a:r>
            <a:r>
              <a:rPr lang="ar-SA" sz="2000" b="1" dirty="0" smtClean="0">
                <a:latin typeface="+mn-lt"/>
                <a:ea typeface="+mn-ea"/>
                <a:cs typeface="2  Mitra" panose="00000400000000000000" pitchFamily="2" charset="-78"/>
              </a:rPr>
              <a:t> </a:t>
            </a:r>
            <a:r>
              <a:rPr lang="fa-IR" sz="2000" b="1" dirty="0" smtClean="0">
                <a:latin typeface="+mn-lt"/>
                <a:ea typeface="+mn-ea"/>
                <a:cs typeface="2  Mitra" panose="00000400000000000000" pitchFamily="2" charset="-78"/>
              </a:rPr>
              <a:t>بکشید تا به خوبی ت</a:t>
            </a:r>
            <a:r>
              <a:rPr lang="ar-SA" sz="2000" b="1" dirty="0" smtClean="0">
                <a:latin typeface="+mn-lt"/>
                <a:ea typeface="+mn-ea"/>
                <a:cs typeface="2  Mitra" panose="00000400000000000000" pitchFamily="2" charset="-78"/>
              </a:rPr>
              <a:t>ميز كنيد</a:t>
            </a:r>
            <a:r>
              <a:rPr lang="fa-IR" sz="2000" b="1" dirty="0" smtClean="0">
                <a:latin typeface="+mn-lt"/>
                <a:ea typeface="+mn-ea"/>
                <a:cs typeface="2  Mitra" panose="00000400000000000000" pitchFamily="2" charset="-78"/>
              </a:rPr>
              <a:t>.</a:t>
            </a:r>
            <a:r>
              <a:rPr lang="ar-SA" sz="2000" b="1" dirty="0" smtClean="0">
                <a:latin typeface="+mn-lt"/>
                <a:ea typeface="+mn-ea"/>
                <a:cs typeface="2  Mitra" panose="00000400000000000000" pitchFamily="2" charset="-78"/>
              </a:rPr>
              <a:t> </a:t>
            </a:r>
            <a:endParaRPr lang="ar-SA" sz="2000" b="1" dirty="0">
              <a:latin typeface="+mn-lt"/>
              <a:ea typeface="+mn-ea"/>
              <a:cs typeface="2  Mitra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68737184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250">
        <p15:prstTrans prst="origami" invX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81000" y="762000"/>
            <a:ext cx="8229600" cy="4535487"/>
          </a:xfrm>
        </p:spPr>
        <p:txBody>
          <a:bodyPr anchor="t">
            <a:normAutofit/>
          </a:bodyPr>
          <a:lstStyle/>
          <a:p>
            <a:pPr algn="just" rtl="1" eaLnBrk="1" hangingPunct="1">
              <a:lnSpc>
                <a:spcPct val="150000"/>
              </a:lnSpc>
              <a:defRPr/>
            </a:pPr>
            <a:r>
              <a:rPr lang="ar-SA" sz="2000" b="1" dirty="0" smtClean="0">
                <a:cs typeface="2  Mitra" panose="00000400000000000000" pitchFamily="2" charset="-78"/>
              </a:rPr>
              <a:t>چون خرده هاي مواد غذايي و ميكروبها روي سطح زبان جمع مي</a:t>
            </a:r>
            <a:r>
              <a:rPr lang="fa-IR" sz="2000" b="1" dirty="0" smtClean="0">
                <a:cs typeface="2  Mitra" panose="00000400000000000000" pitchFamily="2" charset="-78"/>
              </a:rPr>
              <a:t> </a:t>
            </a:r>
            <a:r>
              <a:rPr lang="ar-SA" sz="2000" b="1" dirty="0" smtClean="0">
                <a:cs typeface="2  Mitra" panose="00000400000000000000" pitchFamily="2" charset="-78"/>
              </a:rPr>
              <a:t>شوند</a:t>
            </a:r>
            <a:r>
              <a:rPr lang="fa-IR" sz="2000" b="1" dirty="0">
                <a:cs typeface="2  Mitra" panose="00000400000000000000" pitchFamily="2" charset="-78"/>
              </a:rPr>
              <a:t>،</a:t>
            </a:r>
            <a:r>
              <a:rPr lang="ar-SA" sz="2000" b="1" dirty="0" smtClean="0">
                <a:cs typeface="2  Mitra" panose="00000400000000000000" pitchFamily="2" charset="-78"/>
              </a:rPr>
              <a:t> </a:t>
            </a:r>
            <a:r>
              <a:rPr lang="fa-IR" sz="2000" b="1" dirty="0" smtClean="0">
                <a:solidFill>
                  <a:srgbClr val="0070C0"/>
                </a:solidFill>
                <a:cs typeface="2  Mitra" panose="00000400000000000000" pitchFamily="2" charset="-78"/>
              </a:rPr>
              <a:t>روی زبان </a:t>
            </a:r>
            <a:r>
              <a:rPr lang="fa-IR" sz="2000" b="1" dirty="0" smtClean="0">
                <a:cs typeface="2  Mitra" panose="00000400000000000000" pitchFamily="2" charset="-78"/>
              </a:rPr>
              <a:t>را هم با </a:t>
            </a:r>
            <a:r>
              <a:rPr lang="ar-SA" sz="2000" b="1" dirty="0" smtClean="0">
                <a:cs typeface="2  Mitra" panose="00000400000000000000" pitchFamily="2" charset="-78"/>
              </a:rPr>
              <a:t>مسواك </a:t>
            </a:r>
            <a:r>
              <a:rPr lang="fa-IR" sz="2000" b="1" dirty="0" smtClean="0">
                <a:cs typeface="2  Mitra" panose="00000400000000000000" pitchFamily="2" charset="-78"/>
              </a:rPr>
              <a:t>تمیزکنید. </a:t>
            </a:r>
            <a:br>
              <a:rPr lang="fa-IR" sz="2000" b="1" dirty="0" smtClean="0">
                <a:cs typeface="2  Mitra" panose="00000400000000000000" pitchFamily="2" charset="-78"/>
              </a:rPr>
            </a:br>
            <a:r>
              <a:rPr lang="ar-SA" sz="2000" b="1" dirty="0" smtClean="0">
                <a:cs typeface="2  Mitra" panose="00000400000000000000" pitchFamily="2" charset="-78"/>
              </a:rPr>
              <a:t>براي اينكار مسواك</a:t>
            </a:r>
            <a:r>
              <a:rPr lang="fa-IR" sz="2000" b="1" dirty="0" smtClean="0">
                <a:cs typeface="2  Mitra" panose="00000400000000000000" pitchFamily="2" charset="-78"/>
              </a:rPr>
              <a:t> را</a:t>
            </a:r>
            <a:r>
              <a:rPr lang="ar-SA" sz="2000" b="1" dirty="0" smtClean="0">
                <a:cs typeface="2  Mitra" panose="00000400000000000000" pitchFamily="2" charset="-78"/>
              </a:rPr>
              <a:t> در </a:t>
            </a:r>
            <a:r>
              <a:rPr lang="ar-SA" sz="2000" b="1" dirty="0" smtClean="0">
                <a:solidFill>
                  <a:srgbClr val="FF0000"/>
                </a:solidFill>
                <a:cs typeface="2  Mitra" panose="00000400000000000000" pitchFamily="2" charset="-78"/>
              </a:rPr>
              <a:t>عقب زبان </a:t>
            </a:r>
            <a:r>
              <a:rPr lang="ar-SA" sz="2000" b="1" dirty="0" smtClean="0">
                <a:cs typeface="2  Mitra" panose="00000400000000000000" pitchFamily="2" charset="-78"/>
              </a:rPr>
              <a:t>قرارداده و بطرف جلو</a:t>
            </a:r>
            <a:r>
              <a:rPr lang="fa-IR" sz="2000" b="1" dirty="0" smtClean="0">
                <a:cs typeface="2  Mitra" panose="00000400000000000000" pitchFamily="2" charset="-78"/>
              </a:rPr>
              <a:t/>
            </a:r>
            <a:br>
              <a:rPr lang="fa-IR" sz="2000" b="1" dirty="0" smtClean="0">
                <a:cs typeface="2  Mitra" panose="00000400000000000000" pitchFamily="2" charset="-78"/>
              </a:rPr>
            </a:br>
            <a:r>
              <a:rPr lang="ar-SA" sz="2000" b="1" dirty="0" smtClean="0">
                <a:cs typeface="2  Mitra" panose="00000400000000000000" pitchFamily="2" charset="-78"/>
              </a:rPr>
              <a:t> بكشيد</a:t>
            </a:r>
            <a:r>
              <a:rPr lang="fa-IR" sz="2000" b="1" dirty="0" smtClean="0">
                <a:cs typeface="2  Mitra" panose="00000400000000000000" pitchFamily="2" charset="-78"/>
              </a:rPr>
              <a:t>.</a:t>
            </a:r>
            <a:br>
              <a:rPr lang="fa-IR" sz="2000" b="1" dirty="0" smtClean="0">
                <a:cs typeface="2  Mitra" panose="00000400000000000000" pitchFamily="2" charset="-78"/>
              </a:rPr>
            </a:br>
            <a:r>
              <a:rPr lang="fa-IR" sz="2400" b="1" dirty="0" smtClean="0">
                <a:cs typeface="2  Mitra" panose="00000400000000000000" pitchFamily="2" charset="-78"/>
              </a:rPr>
              <a:t>تمیز کردن زبان نقش مهمی در از </a:t>
            </a:r>
            <a:r>
              <a:rPr lang="fa-IR" sz="2400" b="1" dirty="0" smtClean="0">
                <a:solidFill>
                  <a:srgbClr val="0066FF"/>
                </a:solidFill>
                <a:cs typeface="2  Mitra" panose="00000400000000000000" pitchFamily="2" charset="-78"/>
              </a:rPr>
              <a:t>بین رفتن بوی بد دهان </a:t>
            </a:r>
            <a:r>
              <a:rPr lang="fa-IR" sz="2400" b="1" dirty="0" smtClean="0">
                <a:cs typeface="2  Mitra" panose="00000400000000000000" pitchFamily="2" charset="-78"/>
              </a:rPr>
              <a:t>دارد.</a:t>
            </a:r>
            <a:endParaRPr lang="ar-SA" sz="2400" b="1" dirty="0" smtClean="0">
              <a:cs typeface="2  Mitra" panose="00000400000000000000" pitchFamily="2" charset="-78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90800" y="4196594"/>
            <a:ext cx="2853267" cy="1589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6218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981200" y="838200"/>
            <a:ext cx="65532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4800" b="1" dirty="0">
                <a:latin typeface="DastNevis"/>
                <a:cs typeface="2  Mitra" panose="00000400000000000000" pitchFamily="2" charset="-78"/>
              </a:rPr>
              <a:t>پس از </a:t>
            </a:r>
            <a:r>
              <a:rPr lang="fa-IR" sz="4800" b="1" dirty="0">
                <a:solidFill>
                  <a:schemeClr val="accent6">
                    <a:lumMod val="75000"/>
                  </a:schemeClr>
                </a:solidFill>
                <a:latin typeface="DastNevis"/>
                <a:cs typeface="2  Mitra" panose="00000400000000000000" pitchFamily="2" charset="-78"/>
              </a:rPr>
              <a:t>مسواک کردن </a:t>
            </a:r>
            <a:endParaRPr lang="fa-IR" sz="4800" b="1" dirty="0" smtClean="0">
              <a:solidFill>
                <a:schemeClr val="accent6">
                  <a:lumMod val="75000"/>
                </a:schemeClr>
              </a:solidFill>
              <a:latin typeface="DastNevis"/>
              <a:cs typeface="2  Mitra" panose="00000400000000000000" pitchFamily="2" charset="-78"/>
            </a:endParaRPr>
          </a:p>
          <a:p>
            <a:pPr algn="ctr" rtl="1">
              <a:lnSpc>
                <a:spcPct val="150000"/>
              </a:lnSpc>
            </a:pPr>
            <a:r>
              <a:rPr lang="fa-IR" sz="4800" b="1" dirty="0" smtClean="0">
                <a:latin typeface="DastNevis"/>
                <a:cs typeface="2  Mitra" panose="00000400000000000000" pitchFamily="2" charset="-78"/>
              </a:rPr>
              <a:t> </a:t>
            </a:r>
            <a:r>
              <a:rPr lang="fa-IR" sz="4800" b="1" dirty="0">
                <a:solidFill>
                  <a:srgbClr val="00B0F0"/>
                </a:solidFill>
                <a:latin typeface="DastNevis"/>
                <a:cs typeface="2  Mitra" panose="00000400000000000000" pitchFamily="2" charset="-78"/>
              </a:rPr>
              <a:t>دندانها و زبان </a:t>
            </a:r>
            <a:r>
              <a:rPr lang="fa-IR" sz="4800" b="1" dirty="0" smtClean="0">
                <a:latin typeface="DastNevis"/>
                <a:cs typeface="2  Mitra" panose="00000400000000000000" pitchFamily="2" charset="-78"/>
              </a:rPr>
              <a:t>،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 smtClean="0">
                <a:latin typeface="DastNevis"/>
                <a:cs typeface="2  Mitra" panose="00000400000000000000" pitchFamily="2" charset="-78"/>
              </a:rPr>
              <a:t>باید</a:t>
            </a:r>
            <a:r>
              <a:rPr lang="fa-IR" sz="4800" b="1" dirty="0" smtClean="0">
                <a:solidFill>
                  <a:srgbClr val="00B050"/>
                </a:solidFill>
                <a:latin typeface="DastNevis"/>
                <a:cs typeface="2  Mitra" panose="00000400000000000000" pitchFamily="2" charset="-78"/>
              </a:rPr>
              <a:t> </a:t>
            </a:r>
            <a:r>
              <a:rPr lang="fa-IR" sz="4800" b="1" dirty="0">
                <a:solidFill>
                  <a:srgbClr val="00B050"/>
                </a:solidFill>
                <a:latin typeface="DastNevis"/>
                <a:cs typeface="2  Mitra" panose="00000400000000000000" pitchFamily="2" charset="-78"/>
              </a:rPr>
              <a:t>دهان </a:t>
            </a:r>
            <a:r>
              <a:rPr lang="fa-IR" sz="4800" b="1" dirty="0">
                <a:latin typeface="DastNevis"/>
                <a:cs typeface="2  Mitra" panose="00000400000000000000" pitchFamily="2" charset="-78"/>
              </a:rPr>
              <a:t>چندین </a:t>
            </a:r>
            <a:r>
              <a:rPr lang="fa-IR" sz="4800" b="1" dirty="0" smtClean="0">
                <a:latin typeface="DastNevis"/>
                <a:cs typeface="2  Mitra" panose="00000400000000000000" pitchFamily="2" charset="-78"/>
              </a:rPr>
              <a:t>بار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 smtClean="0">
                <a:latin typeface="DastNevis"/>
                <a:cs typeface="2  Mitra" panose="00000400000000000000" pitchFamily="2" charset="-78"/>
              </a:rPr>
              <a:t> </a:t>
            </a:r>
            <a:r>
              <a:rPr lang="fa-IR" sz="4800" b="1" dirty="0">
                <a:latin typeface="DastNevis"/>
                <a:cs typeface="2  Mitra" panose="00000400000000000000" pitchFamily="2" charset="-78"/>
              </a:rPr>
              <a:t>با </a:t>
            </a:r>
            <a:r>
              <a:rPr lang="fa-IR" sz="4800" b="1" dirty="0">
                <a:solidFill>
                  <a:srgbClr val="C00000"/>
                </a:solidFill>
                <a:latin typeface="DastNevis"/>
                <a:cs typeface="2  Mitra" panose="00000400000000000000" pitchFamily="2" charset="-78"/>
              </a:rPr>
              <a:t>آب </a:t>
            </a:r>
            <a:r>
              <a:rPr lang="fa-IR" sz="4800" b="1" dirty="0" smtClean="0">
                <a:solidFill>
                  <a:srgbClr val="C00000"/>
                </a:solidFill>
                <a:latin typeface="DastNevis"/>
                <a:cs typeface="2  Mitra" panose="00000400000000000000" pitchFamily="2" charset="-78"/>
              </a:rPr>
              <a:t>شسته </a:t>
            </a:r>
            <a:r>
              <a:rPr lang="fa-IR" sz="4800" b="1" dirty="0" smtClean="0">
                <a:latin typeface="DastNevis"/>
                <a:cs typeface="2  Mitra" panose="00000400000000000000" pitchFamily="2" charset="-78"/>
              </a:rPr>
              <a:t>شود</a:t>
            </a:r>
            <a:r>
              <a:rPr lang="en-US" sz="4800" b="1" dirty="0" smtClean="0">
                <a:latin typeface="DastNevis"/>
                <a:cs typeface="2  Mitra" panose="00000400000000000000" pitchFamily="2" charset="-78"/>
              </a:rPr>
              <a:t>.</a:t>
            </a:r>
            <a:endParaRPr lang="en-US" sz="4800" b="1" dirty="0">
              <a:cs typeface="2  Mitra" panose="00000400000000000000" pitchFamily="2" charset="-78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81000" y="1143000"/>
            <a:ext cx="2576512" cy="4524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7581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dir="u"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5" name="Rectangle 3"/>
          <p:cNvSpPr>
            <a:spLocks noGrp="1" noChangeArrowheads="1"/>
          </p:cNvSpPr>
          <p:nvPr>
            <p:ph idx="1"/>
          </p:nvPr>
        </p:nvSpPr>
        <p:spPr>
          <a:xfrm>
            <a:off x="762001" y="838200"/>
            <a:ext cx="7620000" cy="5562600"/>
          </a:xfrm>
        </p:spPr>
        <p:txBody>
          <a:bodyPr>
            <a:noAutofit/>
          </a:bodyPr>
          <a:lstStyle/>
          <a:p>
            <a:pPr marL="0" indent="0" algn="just" rtl="1" eaLnBrk="1" hangingPunct="1">
              <a:lnSpc>
                <a:spcPct val="150000"/>
              </a:lnSpc>
              <a:buClr>
                <a:srgbClr val="FF00FF"/>
              </a:buClr>
              <a:buSzPct val="150000"/>
              <a:buNone/>
              <a:defRPr/>
            </a:pPr>
            <a:r>
              <a:rPr lang="fa-IR" b="1" dirty="0" smtClean="0">
                <a:solidFill>
                  <a:schemeClr val="tx1"/>
                </a:solidFill>
                <a:cs typeface="2  Mitra" panose="00000400000000000000" pitchFamily="2" charset="-78"/>
              </a:rPr>
              <a:t> </a:t>
            </a:r>
            <a:r>
              <a:rPr lang="ar-SA" b="1" dirty="0" smtClean="0">
                <a:solidFill>
                  <a:schemeClr val="tx1"/>
                </a:solidFill>
                <a:cs typeface="2  Mitra" panose="00000400000000000000" pitchFamily="2" charset="-78"/>
              </a:rPr>
              <a:t>شستشوي مسواك بسيار مهم است كه بايستي با دقت تمام انجام شود.</a:t>
            </a:r>
            <a:endParaRPr lang="fa-IR" b="1" dirty="0" smtClean="0">
              <a:solidFill>
                <a:schemeClr val="tx1"/>
              </a:solidFill>
              <a:cs typeface="2  Mitra" panose="00000400000000000000" pitchFamily="2" charset="-78"/>
            </a:endParaRPr>
          </a:p>
          <a:p>
            <a:pPr marL="0" indent="0" algn="just" rtl="1" eaLnBrk="1" hangingPunct="1">
              <a:lnSpc>
                <a:spcPct val="150000"/>
              </a:lnSpc>
              <a:buClr>
                <a:srgbClr val="FF00FF"/>
              </a:buClr>
              <a:buSzPct val="150000"/>
              <a:buNone/>
              <a:defRPr/>
            </a:pPr>
            <a:endParaRPr lang="fa-IR" b="1" dirty="0" smtClean="0">
              <a:solidFill>
                <a:schemeClr val="tx1"/>
              </a:solidFill>
              <a:cs typeface="2  Mitra" panose="00000400000000000000" pitchFamily="2" charset="-78"/>
            </a:endParaRPr>
          </a:p>
          <a:p>
            <a:pPr marL="0" indent="0" algn="just" rtl="1" eaLnBrk="1" hangingPunct="1">
              <a:lnSpc>
                <a:spcPct val="150000"/>
              </a:lnSpc>
              <a:buClr>
                <a:srgbClr val="FF00FF"/>
              </a:buClr>
              <a:buSzPct val="150000"/>
              <a:buNone/>
              <a:defRPr/>
            </a:pPr>
            <a:endParaRPr lang="ar-SA" b="1" dirty="0" smtClean="0">
              <a:solidFill>
                <a:schemeClr val="tx1"/>
              </a:solidFill>
              <a:cs typeface="2  Mitra" panose="00000400000000000000" pitchFamily="2" charset="-78"/>
            </a:endParaRPr>
          </a:p>
          <a:p>
            <a:pPr marL="0" indent="0" algn="just" rtl="1" eaLnBrk="1" hangingPunct="1">
              <a:lnSpc>
                <a:spcPct val="150000"/>
              </a:lnSpc>
              <a:buClr>
                <a:srgbClr val="FF00FF"/>
              </a:buClr>
              <a:buSzPct val="150000"/>
              <a:buNone/>
              <a:defRPr/>
            </a:pPr>
            <a:r>
              <a:rPr lang="fa-IR" b="1" dirty="0" smtClean="0">
                <a:solidFill>
                  <a:schemeClr val="tx1"/>
                </a:solidFill>
                <a:cs typeface="2  Mitra" panose="00000400000000000000" pitchFamily="2" charset="-78"/>
              </a:rPr>
              <a:t> </a:t>
            </a:r>
            <a:r>
              <a:rPr lang="ar-SA" sz="2800" b="1" dirty="0" smtClean="0">
                <a:solidFill>
                  <a:schemeClr val="tx1"/>
                </a:solidFill>
                <a:cs typeface="2  Mitra" panose="00000400000000000000" pitchFamily="2" charset="-78"/>
              </a:rPr>
              <a:t>هيچگاه مسواك</a:t>
            </a:r>
            <a:r>
              <a:rPr lang="ar-SA" sz="2800" b="1" dirty="0" smtClean="0">
                <a:solidFill>
                  <a:srgbClr val="FF0000"/>
                </a:solidFill>
                <a:cs typeface="2  Mitra" panose="00000400000000000000" pitchFamily="2" charset="-78"/>
              </a:rPr>
              <a:t> خيس </a:t>
            </a:r>
            <a:r>
              <a:rPr lang="ar-SA" sz="2800" b="1" dirty="0" smtClean="0">
                <a:solidFill>
                  <a:schemeClr val="tx1"/>
                </a:solidFill>
                <a:cs typeface="2  Mitra" panose="00000400000000000000" pitchFamily="2" charset="-78"/>
              </a:rPr>
              <a:t>را در </a:t>
            </a:r>
            <a:r>
              <a:rPr lang="ar-SA" sz="2800" b="1" dirty="0" smtClean="0">
                <a:solidFill>
                  <a:srgbClr val="00B050"/>
                </a:solidFill>
                <a:cs typeface="2  Mitra" panose="00000400000000000000" pitchFamily="2" charset="-78"/>
              </a:rPr>
              <a:t>جعبه در بسته</a:t>
            </a:r>
            <a:r>
              <a:rPr lang="ar-SA" sz="2800" b="1" dirty="0" smtClean="0">
                <a:solidFill>
                  <a:schemeClr val="tx1"/>
                </a:solidFill>
                <a:cs typeface="2  Mitra" panose="00000400000000000000" pitchFamily="2" charset="-78"/>
              </a:rPr>
              <a:t> نگذاريد چون </a:t>
            </a:r>
            <a:r>
              <a:rPr lang="fa-IR" sz="2800" b="1" dirty="0" smtClean="0">
                <a:solidFill>
                  <a:schemeClr val="tx1"/>
                </a:solidFill>
                <a:cs typeface="2  Mitra" panose="00000400000000000000" pitchFamily="2" charset="-78"/>
              </a:rPr>
              <a:t>رطوبت </a:t>
            </a:r>
            <a:r>
              <a:rPr lang="ar-SA" sz="2800" b="1" dirty="0" smtClean="0">
                <a:solidFill>
                  <a:schemeClr val="tx1"/>
                </a:solidFill>
                <a:cs typeface="2  Mitra" panose="00000400000000000000" pitchFamily="2" charset="-78"/>
              </a:rPr>
              <a:t>هواي داخل جعبه </a:t>
            </a:r>
            <a:r>
              <a:rPr lang="fa-IR" sz="2800" b="1" dirty="0" smtClean="0">
                <a:solidFill>
                  <a:schemeClr val="tx1"/>
                </a:solidFill>
                <a:cs typeface="2  Mitra" panose="00000400000000000000" pitchFamily="2" charset="-78"/>
              </a:rPr>
              <a:t>زیاد شده </a:t>
            </a:r>
            <a:r>
              <a:rPr lang="ar-SA" sz="2800" b="1" dirty="0" smtClean="0">
                <a:solidFill>
                  <a:schemeClr val="tx1"/>
                </a:solidFill>
                <a:cs typeface="2  Mitra" panose="00000400000000000000" pitchFamily="2" charset="-78"/>
              </a:rPr>
              <a:t>و </a:t>
            </a:r>
            <a:r>
              <a:rPr lang="ar-SA" sz="2800" b="1" dirty="0" smtClean="0">
                <a:solidFill>
                  <a:srgbClr val="0070C0"/>
                </a:solidFill>
                <a:cs typeface="2  Mitra" panose="00000400000000000000" pitchFamily="2" charset="-78"/>
              </a:rPr>
              <a:t>رشد ميكروبها</a:t>
            </a:r>
            <a:r>
              <a:rPr lang="ar-SA" sz="2800" b="1" dirty="0" smtClean="0">
                <a:solidFill>
                  <a:schemeClr val="tx1"/>
                </a:solidFill>
                <a:cs typeface="2  Mitra" panose="00000400000000000000" pitchFamily="2" charset="-78"/>
              </a:rPr>
              <a:t> را تسريع مي</a:t>
            </a:r>
            <a:r>
              <a:rPr lang="fa-IR" sz="2800" b="1" dirty="0" smtClean="0">
                <a:solidFill>
                  <a:schemeClr val="tx1"/>
                </a:solidFill>
                <a:cs typeface="2  Mitra" panose="00000400000000000000" pitchFamily="2" charset="-78"/>
              </a:rPr>
              <a:t> </a:t>
            </a:r>
            <a:r>
              <a:rPr lang="ar-SA" sz="2800" b="1" dirty="0" smtClean="0">
                <a:solidFill>
                  <a:schemeClr val="tx1"/>
                </a:solidFill>
                <a:cs typeface="2  Mitra" panose="00000400000000000000" pitchFamily="2" charset="-78"/>
              </a:rPr>
              <a:t>كند.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2438399" y="1669475"/>
            <a:ext cx="3048000" cy="2505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7428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r"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787401" y="330198"/>
            <a:ext cx="7344000" cy="792000"/>
          </a:xfrm>
          <a:gradFill flip="none" rotWithShape="1">
            <a:gsLst>
              <a:gs pos="0">
                <a:srgbClr val="FFC000"/>
              </a:gs>
              <a:gs pos="50000">
                <a:schemeClr val="bg1"/>
              </a:gs>
              <a:gs pos="100000">
                <a:srgbClr val="FFC000"/>
              </a:gs>
            </a:gsLst>
            <a:path path="circle">
              <a:fillToRect l="50000" t="-80000" r="50000" b="180000"/>
            </a:path>
            <a:tileRect/>
          </a:gradFill>
          <a:ln w="38100" cmpd="dbl">
            <a:solidFill>
              <a:srgbClr val="00B050"/>
            </a:solidFill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softRound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>
            <a:noAutofit/>
          </a:bodyPr>
          <a:lstStyle/>
          <a:p>
            <a:pPr rtl="1" eaLnBrk="1" fontAlgn="auto" hangingPunct="1">
              <a:spcAft>
                <a:spcPts val="0"/>
              </a:spcAft>
              <a:defRPr/>
            </a:pPr>
            <a:r>
              <a:rPr lang="fa-IR" altLang="en-US" sz="2400" b="1" dirty="0" smtClean="0">
                <a:solidFill>
                  <a:srgbClr val="FF0000"/>
                </a:solidFill>
                <a:cs typeface="2  Titr" pitchFamily="2" charset="-78"/>
              </a:rPr>
              <a:t>راه های پیشگیری از پوسیدگی دندان</a:t>
            </a:r>
            <a:endParaRPr lang="en-US" altLang="en-US" sz="2400" b="1" dirty="0" smtClean="0">
              <a:solidFill>
                <a:srgbClr val="FF0000"/>
              </a:solidFill>
              <a:cs typeface="2  Titr" pitchFamily="2" charset="-78"/>
            </a:endParaRPr>
          </a:p>
        </p:txBody>
      </p:sp>
      <p:sp>
        <p:nvSpPr>
          <p:cNvPr id="5" name="Flowchart: Alternate Process 4"/>
          <p:cNvSpPr/>
          <p:nvPr/>
        </p:nvSpPr>
        <p:spPr>
          <a:xfrm>
            <a:off x="545065" y="1456268"/>
            <a:ext cx="8028000" cy="4868332"/>
          </a:xfrm>
          <a:prstGeom prst="flowChartAlternateProcess">
            <a:avLst/>
          </a:prstGeom>
          <a:solidFill>
            <a:srgbClr val="DDF0C8"/>
          </a:solidFill>
          <a:ln w="57150">
            <a:solidFill>
              <a:srgbClr val="00B050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just" rtl="1"/>
            <a:r>
              <a:rPr lang="fa-IR" sz="2000" b="1" dirty="0">
                <a:solidFill>
                  <a:srgbClr val="0070C0"/>
                </a:solidFill>
                <a:cs typeface="2  Mitra" panose="00000400000000000000" pitchFamily="2" charset="-78"/>
              </a:rPr>
              <a:t>پس از پایان این فصل انتظار می رود شما بتوانید</a:t>
            </a:r>
            <a:r>
              <a:rPr lang="fa-IR" sz="2000" b="1" dirty="0" smtClean="0">
                <a:solidFill>
                  <a:srgbClr val="0070C0"/>
                </a:solidFill>
                <a:cs typeface="2  Mitra" panose="00000400000000000000" pitchFamily="2" charset="-78"/>
              </a:rPr>
              <a:t>:</a:t>
            </a:r>
          </a:p>
          <a:p>
            <a:pPr algn="just" rtl="1"/>
            <a:endParaRPr lang="fa-IR" sz="2000" b="1" dirty="0">
              <a:solidFill>
                <a:srgbClr val="0070C0"/>
              </a:solidFill>
              <a:cs typeface="2  Mitra" panose="00000400000000000000" pitchFamily="2" charset="-78"/>
            </a:endParaRPr>
          </a:p>
          <a:p>
            <a:pPr algn="just" rtl="1"/>
            <a:r>
              <a:rPr lang="fa-IR" sz="2000" b="1" dirty="0">
                <a:solidFill>
                  <a:schemeClr val="tx1"/>
                </a:solidFill>
                <a:cs typeface="2  Mitra" panose="00000400000000000000" pitchFamily="2" charset="-78"/>
              </a:rPr>
              <a:t>1- </a:t>
            </a:r>
            <a:r>
              <a:rPr lang="fa-IR" sz="2000" b="1" dirty="0" smtClean="0">
                <a:solidFill>
                  <a:schemeClr val="tx1"/>
                </a:solidFill>
                <a:cs typeface="2  Mitra" panose="00000400000000000000" pitchFamily="2" charset="-78"/>
              </a:rPr>
              <a:t>راههای پیشگیری از پوسیدگی دندان را نام ببرید</a:t>
            </a:r>
            <a:r>
              <a:rPr lang="en-US" sz="2000" b="1" dirty="0" smtClean="0">
                <a:solidFill>
                  <a:schemeClr val="tx1"/>
                </a:solidFill>
                <a:cs typeface="2  Mitra" panose="00000400000000000000" pitchFamily="2" charset="-78"/>
              </a:rPr>
              <a:t>.</a:t>
            </a:r>
            <a:endParaRPr lang="fa-IR" sz="2000" b="1" dirty="0">
              <a:solidFill>
                <a:schemeClr val="tx1"/>
              </a:solidFill>
              <a:cs typeface="2  Mitra" panose="00000400000000000000" pitchFamily="2" charset="-78"/>
            </a:endParaRPr>
          </a:p>
          <a:p>
            <a:pPr algn="just" rtl="1"/>
            <a:r>
              <a:rPr lang="fa-IR" sz="2000" b="1" dirty="0">
                <a:solidFill>
                  <a:schemeClr val="tx1"/>
                </a:solidFill>
                <a:cs typeface="2  Mitra" panose="00000400000000000000" pitchFamily="2" charset="-78"/>
              </a:rPr>
              <a:t>2- </a:t>
            </a:r>
            <a:r>
              <a:rPr lang="fa-IR" sz="2000" b="1" dirty="0" smtClean="0">
                <a:solidFill>
                  <a:schemeClr val="tx1"/>
                </a:solidFill>
                <a:cs typeface="2  Mitra" panose="00000400000000000000" pitchFamily="2" charset="-78"/>
              </a:rPr>
              <a:t>روش های مسواک کردن و نخ دندان کشیدن دندان ها را به طور عملی نشان دهید.</a:t>
            </a:r>
            <a:endParaRPr lang="fa-IR" sz="2000" b="1" dirty="0">
              <a:solidFill>
                <a:schemeClr val="tx1"/>
              </a:solidFill>
              <a:cs typeface="2  Mitra" panose="00000400000000000000" pitchFamily="2" charset="-78"/>
            </a:endParaRPr>
          </a:p>
          <a:p>
            <a:pPr algn="just" rtl="1"/>
            <a:r>
              <a:rPr lang="fa-IR" sz="2000" b="1" dirty="0">
                <a:solidFill>
                  <a:schemeClr val="tx1"/>
                </a:solidFill>
                <a:cs typeface="2  Mitra" panose="00000400000000000000" pitchFamily="2" charset="-78"/>
              </a:rPr>
              <a:t>3- </a:t>
            </a:r>
            <a:r>
              <a:rPr lang="fa-IR" sz="2000" b="1" dirty="0" smtClean="0">
                <a:solidFill>
                  <a:schemeClr val="tx1"/>
                </a:solidFill>
                <a:cs typeface="2  Mitra" panose="00000400000000000000" pitchFamily="2" charset="-78"/>
              </a:rPr>
              <a:t>عوامل موثر در پوسیدگی زایی مواد غذایی را نام ببرید.</a:t>
            </a:r>
            <a:endParaRPr lang="fa-IR" sz="2000" b="1" dirty="0">
              <a:solidFill>
                <a:schemeClr val="tx1"/>
              </a:solidFill>
              <a:cs typeface="2  Mitra" panose="00000400000000000000" pitchFamily="2" charset="-78"/>
            </a:endParaRPr>
          </a:p>
          <a:p>
            <a:pPr algn="just" rtl="1"/>
            <a:r>
              <a:rPr lang="fa-IR" sz="2000" b="1" dirty="0">
                <a:solidFill>
                  <a:schemeClr val="tx1"/>
                </a:solidFill>
                <a:cs typeface="2  Mitra" panose="00000400000000000000" pitchFamily="2" charset="-78"/>
              </a:rPr>
              <a:t>4- </a:t>
            </a:r>
            <a:r>
              <a:rPr lang="fa-IR" sz="2000" b="1" dirty="0" smtClean="0">
                <a:solidFill>
                  <a:schemeClr val="tx1"/>
                </a:solidFill>
                <a:cs typeface="2  Mitra" panose="00000400000000000000" pitchFamily="2" charset="-78"/>
              </a:rPr>
              <a:t>روش های مختلف استفاده از فلوراید را بیان کنید.</a:t>
            </a:r>
            <a:endParaRPr lang="fa-IR" sz="2000" b="1" dirty="0">
              <a:solidFill>
                <a:schemeClr val="tx1"/>
              </a:solidFill>
              <a:cs typeface="2  Mitra" panose="00000400000000000000" pitchFamily="2" charset="-78"/>
            </a:endParaRPr>
          </a:p>
          <a:p>
            <a:pPr algn="just" rtl="1"/>
            <a:r>
              <a:rPr lang="fa-IR" sz="2000" b="1" dirty="0">
                <a:solidFill>
                  <a:schemeClr val="tx1"/>
                </a:solidFill>
                <a:cs typeface="2  Mitra" panose="00000400000000000000" pitchFamily="2" charset="-78"/>
              </a:rPr>
              <a:t>5- </a:t>
            </a:r>
            <a:r>
              <a:rPr lang="fa-IR" sz="2000" b="1" dirty="0" smtClean="0">
                <a:solidFill>
                  <a:schemeClr val="tx1"/>
                </a:solidFill>
                <a:cs typeface="2  Mitra" panose="00000400000000000000" pitchFamily="2" charset="-78"/>
              </a:rPr>
              <a:t>نحوه استفاده از دهان شویه سدیم فلوراید 0.2 % را بیان کنید.</a:t>
            </a:r>
          </a:p>
          <a:p>
            <a:pPr algn="just" rtl="1"/>
            <a:r>
              <a:rPr lang="fa-IR" sz="2000" b="1" dirty="0" smtClean="0">
                <a:solidFill>
                  <a:schemeClr val="tx1"/>
                </a:solidFill>
                <a:cs typeface="2  Mitra" panose="00000400000000000000" pitchFamily="2" charset="-78"/>
              </a:rPr>
              <a:t>6- نکات قابل توجه در استفاده از وارنیش فلوراید را ذکر کنید.</a:t>
            </a:r>
          </a:p>
          <a:p>
            <a:pPr algn="just" rtl="1"/>
            <a:r>
              <a:rPr lang="fa-IR" sz="2000" b="1" dirty="0" smtClean="0">
                <a:solidFill>
                  <a:schemeClr val="tx1"/>
                </a:solidFill>
                <a:cs typeface="2  Mitra" panose="00000400000000000000" pitchFamily="2" charset="-78"/>
              </a:rPr>
              <a:t>7- مزایای شیار پوش را توضیح دهید.</a:t>
            </a:r>
          </a:p>
          <a:p>
            <a:pPr algn="just" rtl="1"/>
            <a:endParaRPr lang="en-US" sz="3600" dirty="0">
              <a:solidFill>
                <a:schemeClr val="tx1"/>
              </a:solidFill>
              <a:cs typeface="2  Mitra" panose="00000400000000000000" pitchFamily="2" charset="-78"/>
            </a:endParaRPr>
          </a:p>
          <a:p>
            <a:pPr algn="just" rtl="1"/>
            <a:endParaRPr lang="fa-IR" b="1" dirty="0">
              <a:solidFill>
                <a:srgbClr val="0070C0"/>
              </a:solidFill>
              <a:cs typeface="2  Mitra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7822996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 invX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7" name="Rectangle 3"/>
          <p:cNvSpPr>
            <a:spLocks noGrp="1" noChangeArrowheads="1"/>
          </p:cNvSpPr>
          <p:nvPr>
            <p:ph idx="1"/>
          </p:nvPr>
        </p:nvSpPr>
        <p:spPr>
          <a:xfrm>
            <a:off x="539750" y="1385981"/>
            <a:ext cx="7994650" cy="2652619"/>
          </a:xfrm>
        </p:spPr>
        <p:txBody>
          <a:bodyPr>
            <a:normAutofit lnSpcReduction="10000"/>
          </a:bodyPr>
          <a:lstStyle/>
          <a:p>
            <a:pPr marL="0" indent="0" algn="just" rtl="1" eaLnBrk="1" hangingPunct="1">
              <a:buNone/>
            </a:pPr>
            <a:r>
              <a:rPr lang="fa-IR" altLang="en-US" sz="2400" b="1" dirty="0" smtClean="0">
                <a:cs typeface="2  Mitra" panose="00000400000000000000" pitchFamily="2" charset="-78"/>
              </a:rPr>
              <a:t>والدین </a:t>
            </a:r>
            <a:r>
              <a:rPr lang="fa-IR" altLang="en-US" sz="2400" b="1" dirty="0" smtClean="0">
                <a:solidFill>
                  <a:srgbClr val="0070C0"/>
                </a:solidFill>
                <a:cs typeface="2  Mitra" panose="00000400000000000000" pitchFamily="2" charset="-78"/>
              </a:rPr>
              <a:t>پشت سر کودک </a:t>
            </a:r>
            <a:r>
              <a:rPr lang="fa-IR" altLang="en-US" sz="2400" b="1" dirty="0" smtClean="0">
                <a:cs typeface="2  Mitra" panose="00000400000000000000" pitchFamily="2" charset="-78"/>
              </a:rPr>
              <a:t>قرار گیرند. (</a:t>
            </a:r>
            <a:r>
              <a:rPr lang="fa-IR" altLang="en-US" sz="2400" b="1" dirty="0" smtClean="0">
                <a:solidFill>
                  <a:srgbClr val="FF00FF"/>
                </a:solidFill>
                <a:cs typeface="2  Mitra" panose="00000400000000000000" pitchFamily="2" charset="-78"/>
              </a:rPr>
              <a:t>هر دو در یک جهت نگاه می کنند</a:t>
            </a:r>
            <a:r>
              <a:rPr lang="fa-IR" altLang="en-US" sz="2400" b="1" dirty="0" smtClean="0">
                <a:cs typeface="2  Mitra" panose="00000400000000000000" pitchFamily="2" charset="-78"/>
              </a:rPr>
              <a:t>).</a:t>
            </a:r>
          </a:p>
          <a:p>
            <a:pPr marL="0" indent="0" algn="just" rtl="1" eaLnBrk="1" hangingPunct="1">
              <a:buNone/>
            </a:pPr>
            <a:r>
              <a:rPr lang="fa-IR" altLang="en-US" sz="2400" b="1" dirty="0" smtClean="0">
                <a:cs typeface="2  Mitra" panose="00000400000000000000" pitchFamily="2" charset="-78"/>
              </a:rPr>
              <a:t>کودک سرخود را عقب برده و </a:t>
            </a:r>
            <a:r>
              <a:rPr lang="fa-IR" altLang="en-US" sz="2400" b="1" dirty="0" smtClean="0">
                <a:solidFill>
                  <a:srgbClr val="00B050"/>
                </a:solidFill>
                <a:cs typeface="2  Mitra" panose="00000400000000000000" pitchFamily="2" charset="-78"/>
              </a:rPr>
              <a:t>به بازوی چپ پدر یا مادر تکیه</a:t>
            </a:r>
            <a:r>
              <a:rPr lang="fa-IR" altLang="en-US" sz="2400" b="1" dirty="0" smtClean="0">
                <a:cs typeface="2  Mitra" panose="00000400000000000000" pitchFamily="2" charset="-78"/>
              </a:rPr>
              <a:t> می کند.</a:t>
            </a:r>
          </a:p>
          <a:p>
            <a:pPr marL="0" indent="0" algn="just" rtl="1" eaLnBrk="1" hangingPunct="1">
              <a:buNone/>
            </a:pPr>
            <a:r>
              <a:rPr lang="fa-IR" altLang="en-US" sz="2400" b="1" dirty="0" smtClean="0">
                <a:solidFill>
                  <a:srgbClr val="0070C0"/>
                </a:solidFill>
                <a:cs typeface="2  Mitra" panose="00000400000000000000" pitchFamily="2" charset="-78"/>
              </a:rPr>
              <a:t>گونه کودک با همان دست کنار زده شده </a:t>
            </a:r>
            <a:r>
              <a:rPr lang="fa-IR" altLang="en-US" sz="2400" b="1" dirty="0" smtClean="0">
                <a:cs typeface="2  Mitra" panose="00000400000000000000" pitchFamily="2" charset="-78"/>
              </a:rPr>
              <a:t>و از دست دیگر برای مسواک زدن دندان ها استفاده می شود.</a:t>
            </a:r>
          </a:p>
          <a:p>
            <a:pPr marL="0" indent="0" algn="just" rtl="1" eaLnBrk="1" hangingPunct="1">
              <a:buNone/>
            </a:pPr>
            <a:endParaRPr lang="fa-IR" altLang="en-US" sz="2800" b="1" dirty="0" smtClean="0">
              <a:cs typeface="2  Mitra" panose="00000400000000000000" pitchFamily="2" charset="-78"/>
            </a:endParaRPr>
          </a:p>
          <a:p>
            <a:pPr algn="just" rtl="1" eaLnBrk="1" hangingPunct="1"/>
            <a:endParaRPr lang="en-US" altLang="en-US" sz="2800" b="1" dirty="0" smtClean="0">
              <a:cs typeface="2  Mitra" panose="00000400000000000000" pitchFamily="2" charset="-78"/>
            </a:endParaRPr>
          </a:p>
        </p:txBody>
      </p:sp>
      <p:sp>
        <p:nvSpPr>
          <p:cNvPr id="5" name="Title 3"/>
          <p:cNvSpPr txBox="1">
            <a:spLocks/>
          </p:cNvSpPr>
          <p:nvPr/>
        </p:nvSpPr>
        <p:spPr>
          <a:xfrm>
            <a:off x="321730" y="364067"/>
            <a:ext cx="7668000" cy="685800"/>
          </a:xfrm>
          <a:prstGeom prst="roundRect">
            <a:avLst/>
          </a:prstGeom>
          <a:ln w="28575" cap="flat" cmpd="sng" algn="ctr">
            <a:solidFill>
              <a:srgbClr val="00B050"/>
            </a:solidFill>
            <a:prstDash val="solid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1">
              <a:defRPr sz="216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2  Mitra" pitchFamily="2" charset="-78"/>
              </a:defRPr>
            </a:pPr>
            <a:r>
              <a:rPr lang="fa-IR" altLang="en-US" sz="3100" dirty="0" smtClean="0">
                <a:solidFill>
                  <a:srgbClr val="FF0000"/>
                </a:solidFill>
                <a:cs typeface="2  Titr" pitchFamily="2" charset="-78"/>
              </a:rPr>
              <a:t>آموزش نحوه مسواک زدن برای کودکان پیش دبستانی</a:t>
            </a:r>
            <a:endParaRPr lang="fa-IR" sz="3100" b="1" dirty="0">
              <a:solidFill>
                <a:srgbClr val="FF0000"/>
              </a:solidFill>
              <a:cs typeface="2  Titr" pitchFamily="2" charset="-78"/>
            </a:endParaRPr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85825" y="4191000"/>
            <a:ext cx="4600575" cy="24384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32475" y="4190999"/>
            <a:ext cx="3048000" cy="2438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9039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7" name="Rectangle 3"/>
          <p:cNvSpPr>
            <a:spLocks noGrp="1" noChangeArrowheads="1"/>
          </p:cNvSpPr>
          <p:nvPr>
            <p:ph idx="1"/>
          </p:nvPr>
        </p:nvSpPr>
        <p:spPr>
          <a:xfrm>
            <a:off x="609600" y="685800"/>
            <a:ext cx="8077200" cy="4572000"/>
          </a:xfrm>
        </p:spPr>
        <p:txBody>
          <a:bodyPr>
            <a:normAutofit fontScale="70000" lnSpcReduction="20000"/>
          </a:bodyPr>
          <a:lstStyle/>
          <a:p>
            <a:pPr algn="just" rtl="1" eaLnBrk="1" hangingPunct="1">
              <a:lnSpc>
                <a:spcPct val="200000"/>
              </a:lnSpc>
              <a:buClr>
                <a:srgbClr val="CC00FF"/>
              </a:buClr>
              <a:buFont typeface="Wingdings" panose="05000000000000000000" pitchFamily="2" charset="2"/>
              <a:buChar char="v"/>
            </a:pPr>
            <a:r>
              <a:rPr lang="fa-IR" altLang="en-US" sz="2800" b="1" dirty="0" smtClean="0">
                <a:cs typeface="2  Mitra" panose="00000400000000000000" pitchFamily="2" charset="-78"/>
              </a:rPr>
              <a:t>در این دوره سنی به شرط </a:t>
            </a:r>
            <a:r>
              <a:rPr lang="fa-IR" altLang="en-US" sz="2800" b="1" dirty="0" smtClean="0">
                <a:solidFill>
                  <a:srgbClr val="FF00FF"/>
                </a:solidFill>
                <a:cs typeface="2  Mitra" panose="00000400000000000000" pitchFamily="2" charset="-78"/>
              </a:rPr>
              <a:t>قورت ندادن </a:t>
            </a:r>
            <a:r>
              <a:rPr lang="fa-IR" altLang="en-US" sz="2800" b="1" dirty="0" smtClean="0">
                <a:cs typeface="2  Mitra" panose="00000400000000000000" pitchFamily="2" charset="-78"/>
              </a:rPr>
              <a:t>خمیردندان می توان از </a:t>
            </a:r>
            <a:r>
              <a:rPr lang="fa-IR" altLang="en-US" sz="2800" b="1" dirty="0" smtClean="0">
                <a:solidFill>
                  <a:srgbClr val="0070C0"/>
                </a:solidFill>
                <a:cs typeface="2  Mitra" panose="00000400000000000000" pitchFamily="2" charset="-78"/>
              </a:rPr>
              <a:t>خمیر دندان حاوی فلوراید </a:t>
            </a:r>
            <a:r>
              <a:rPr lang="fa-IR" altLang="en-US" sz="2800" b="1" dirty="0" smtClean="0">
                <a:cs typeface="2  Mitra" panose="00000400000000000000" pitchFamily="2" charset="-78"/>
              </a:rPr>
              <a:t>استفاده نمود.</a:t>
            </a:r>
          </a:p>
          <a:p>
            <a:pPr algn="just" rtl="1" eaLnBrk="1" hangingPunct="1">
              <a:lnSpc>
                <a:spcPct val="200000"/>
              </a:lnSpc>
              <a:buClr>
                <a:srgbClr val="CC00FF"/>
              </a:buClr>
              <a:buFont typeface="Wingdings" panose="05000000000000000000" pitchFamily="2" charset="2"/>
              <a:buChar char="v"/>
            </a:pPr>
            <a:r>
              <a:rPr lang="fa-IR" altLang="en-US" sz="2800" b="1" dirty="0" smtClean="0">
                <a:cs typeface="2  Mitra" panose="00000400000000000000" pitchFamily="2" charset="-78"/>
              </a:rPr>
              <a:t>به هیچ وجه برای مسواک کردن دندان از خشونت استفاده نکنید.</a:t>
            </a:r>
          </a:p>
          <a:p>
            <a:pPr algn="just" rtl="1" eaLnBrk="1" hangingPunct="1">
              <a:lnSpc>
                <a:spcPct val="200000"/>
              </a:lnSpc>
              <a:buClr>
                <a:srgbClr val="CC00FF"/>
              </a:buClr>
              <a:buFont typeface="Wingdings" panose="05000000000000000000" pitchFamily="2" charset="2"/>
              <a:buChar char="v"/>
            </a:pPr>
            <a:r>
              <a:rPr lang="fa-IR" altLang="en-US" sz="2800" b="1" dirty="0" smtClean="0">
                <a:cs typeface="2  Mitra" panose="00000400000000000000" pitchFamily="2" charset="-78"/>
              </a:rPr>
              <a:t>با </a:t>
            </a:r>
            <a:r>
              <a:rPr lang="fa-IR" altLang="en-US" sz="2800" b="1" dirty="0" smtClean="0">
                <a:solidFill>
                  <a:srgbClr val="FF00FF"/>
                </a:solidFill>
                <a:cs typeface="2  Mitra" panose="00000400000000000000" pitchFamily="2" charset="-78"/>
              </a:rPr>
              <a:t>آموزش و تشویق مداوم کودک </a:t>
            </a:r>
            <a:r>
              <a:rPr lang="fa-IR" altLang="en-US" sz="2800" b="1" dirty="0" smtClean="0">
                <a:cs typeface="2  Mitra" panose="00000400000000000000" pitchFamily="2" charset="-78"/>
              </a:rPr>
              <a:t>را راضی نمایید.</a:t>
            </a:r>
          </a:p>
          <a:p>
            <a:pPr algn="just" rtl="1" eaLnBrk="1" hangingPunct="1">
              <a:lnSpc>
                <a:spcPct val="200000"/>
              </a:lnSpc>
              <a:buClr>
                <a:srgbClr val="CC00FF"/>
              </a:buClr>
              <a:buFont typeface="Wingdings" panose="05000000000000000000" pitchFamily="2" charset="2"/>
              <a:buChar char="v"/>
            </a:pPr>
            <a:r>
              <a:rPr lang="fa-IR" altLang="en-US" sz="2800" b="1" dirty="0" smtClean="0">
                <a:cs typeface="2  Mitra" panose="00000400000000000000" pitchFamily="2" charset="-78"/>
              </a:rPr>
              <a:t>برای آموزش بهتر است والدین در حضور فرزندانشان دندان های خود را مسواک بزنند.</a:t>
            </a:r>
          </a:p>
          <a:p>
            <a:pPr algn="just" rtl="1" eaLnBrk="1" hangingPunct="1">
              <a:lnSpc>
                <a:spcPct val="200000"/>
              </a:lnSpc>
              <a:buClr>
                <a:srgbClr val="CC00FF"/>
              </a:buClr>
              <a:buFont typeface="Wingdings" panose="05000000000000000000" pitchFamily="2" charset="2"/>
              <a:buChar char="v"/>
            </a:pPr>
            <a:endParaRPr lang="fa-IR" altLang="en-US" sz="2800" b="1" dirty="0" smtClean="0">
              <a:cs typeface="2  Mitra" panose="00000400000000000000" pitchFamily="2" charset="-78"/>
            </a:endParaRPr>
          </a:p>
          <a:p>
            <a:pPr algn="just" rtl="1" eaLnBrk="1" hangingPunct="1">
              <a:lnSpc>
                <a:spcPct val="200000"/>
              </a:lnSpc>
              <a:buClr>
                <a:srgbClr val="CC00FF"/>
              </a:buClr>
              <a:buFont typeface="Wingdings" panose="05000000000000000000" pitchFamily="2" charset="2"/>
              <a:buChar char="v"/>
            </a:pPr>
            <a:endParaRPr lang="en-US" altLang="en-US" sz="2800" b="1" dirty="0" smtClean="0">
              <a:cs typeface="2  Mitra" panose="00000400000000000000" pitchFamily="2" charset="-78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62200" y="4724400"/>
            <a:ext cx="3733800" cy="198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085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95838" y="1371600"/>
            <a:ext cx="7924800" cy="45627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>
              <a:lnSpc>
                <a:spcPct val="150000"/>
              </a:lnSpc>
            </a:pPr>
            <a:r>
              <a:rPr lang="fa-IR" sz="2800" b="1" dirty="0" smtClean="0">
                <a:solidFill>
                  <a:srgbClr val="00B050"/>
                </a:solidFill>
                <a:cs typeface="2  Mitra" panose="00000400000000000000" pitchFamily="2" charset="-78"/>
              </a:rPr>
              <a:t>سطوح </a:t>
            </a:r>
            <a:r>
              <a:rPr lang="fa-IR" sz="2800" b="1" dirty="0">
                <a:solidFill>
                  <a:srgbClr val="00B050"/>
                </a:solidFill>
                <a:cs typeface="2  Mitra" panose="00000400000000000000" pitchFamily="2" charset="-78"/>
              </a:rPr>
              <a:t>بین دندانی </a:t>
            </a:r>
            <a:r>
              <a:rPr lang="fa-IR" sz="2800" b="1" dirty="0">
                <a:cs typeface="2  Mitra" panose="00000400000000000000" pitchFamily="2" charset="-78"/>
              </a:rPr>
              <a:t>به هیچ وجه با استفاده از </a:t>
            </a:r>
            <a:r>
              <a:rPr lang="fa-IR" sz="2800" b="1" dirty="0" smtClean="0">
                <a:solidFill>
                  <a:srgbClr val="FF0000"/>
                </a:solidFill>
                <a:cs typeface="2  Mitra" panose="00000400000000000000" pitchFamily="2" charset="-78"/>
              </a:rPr>
              <a:t>مسواک</a:t>
            </a:r>
            <a:r>
              <a:rPr lang="fa-IR" sz="2800" b="1" dirty="0">
                <a:cs typeface="2  Mitra" panose="00000400000000000000" pitchFamily="2" charset="-78"/>
              </a:rPr>
              <a:t> </a:t>
            </a:r>
            <a:r>
              <a:rPr lang="fa-IR" sz="2800" b="1" dirty="0" smtClean="0">
                <a:solidFill>
                  <a:srgbClr val="CC0099"/>
                </a:solidFill>
                <a:cs typeface="2  Mitra" panose="00000400000000000000" pitchFamily="2" charset="-78"/>
              </a:rPr>
              <a:t>تمیز نمی </a:t>
            </a:r>
            <a:r>
              <a:rPr lang="fa-IR" sz="2800" b="1" dirty="0">
                <a:solidFill>
                  <a:srgbClr val="CC0099"/>
                </a:solidFill>
                <a:cs typeface="2  Mitra" panose="00000400000000000000" pitchFamily="2" charset="-78"/>
              </a:rPr>
              <a:t>شوند </a:t>
            </a:r>
            <a:r>
              <a:rPr lang="fa-IR" sz="2800" b="1" dirty="0">
                <a:cs typeface="2  Mitra" panose="00000400000000000000" pitchFamily="2" charset="-78"/>
              </a:rPr>
              <a:t>و تنها با استفاده از </a:t>
            </a:r>
            <a:r>
              <a:rPr lang="fa-IR" sz="2800" b="1" dirty="0">
                <a:solidFill>
                  <a:srgbClr val="00B0F0"/>
                </a:solidFill>
                <a:cs typeface="2  Mitra" panose="00000400000000000000" pitchFamily="2" charset="-78"/>
              </a:rPr>
              <a:t>نخ دندان </a:t>
            </a:r>
            <a:r>
              <a:rPr lang="fa-IR" sz="2800" b="1" dirty="0" smtClean="0">
                <a:cs typeface="2  Mitra" panose="00000400000000000000" pitchFamily="2" charset="-78"/>
              </a:rPr>
              <a:t>می توان </a:t>
            </a:r>
            <a:r>
              <a:rPr lang="fa-IR" sz="2800" b="1" dirty="0">
                <a:cs typeface="2  Mitra" panose="00000400000000000000" pitchFamily="2" charset="-78"/>
              </a:rPr>
              <a:t>این سطوح را تمیز کرد. </a:t>
            </a:r>
            <a:endParaRPr lang="fa-IR" sz="2800" b="1" dirty="0" smtClean="0">
              <a:cs typeface="2  Mitra" panose="00000400000000000000" pitchFamily="2" charset="-78"/>
            </a:endParaRPr>
          </a:p>
          <a:p>
            <a:pPr algn="just" rtl="1">
              <a:lnSpc>
                <a:spcPct val="150000"/>
              </a:lnSpc>
            </a:pPr>
            <a:endParaRPr lang="fa-IR" sz="2800" b="1" dirty="0">
              <a:latin typeface="DastNevis"/>
              <a:cs typeface="2  Mitra" panose="00000400000000000000" pitchFamily="2" charset="-78"/>
            </a:endParaRPr>
          </a:p>
          <a:p>
            <a:pPr algn="just" rtl="1">
              <a:lnSpc>
                <a:spcPct val="150000"/>
              </a:lnSpc>
            </a:pPr>
            <a:r>
              <a:rPr lang="fa-IR" sz="2800" b="1" dirty="0" smtClean="0">
                <a:solidFill>
                  <a:srgbClr val="FF0000"/>
                </a:solidFill>
                <a:latin typeface="DastNevis"/>
                <a:cs typeface="2  Mitra" panose="00000400000000000000" pitchFamily="2" charset="-78"/>
              </a:rPr>
              <a:t>هدف اصلی </a:t>
            </a:r>
            <a:r>
              <a:rPr lang="fa-IR" sz="2800" b="1" dirty="0" smtClean="0">
                <a:latin typeface="DastNevis"/>
                <a:cs typeface="2  Mitra" panose="00000400000000000000" pitchFamily="2" charset="-78"/>
              </a:rPr>
              <a:t>تمیز کردن نواحی بین دندانی، </a:t>
            </a:r>
            <a:r>
              <a:rPr lang="fa-IR" sz="2800" b="1" dirty="0" smtClean="0">
                <a:solidFill>
                  <a:srgbClr val="0070C0"/>
                </a:solidFill>
                <a:latin typeface="DastNevis"/>
                <a:cs typeface="2  Mitra" panose="00000400000000000000" pitchFamily="2" charset="-78"/>
              </a:rPr>
              <a:t>برداشتن پلاک میکروبی</a:t>
            </a:r>
            <a:r>
              <a:rPr lang="fa-IR" sz="2800" b="1" dirty="0" smtClean="0">
                <a:latin typeface="DastNevis"/>
                <a:cs typeface="2  Mitra" panose="00000400000000000000" pitchFamily="2" charset="-78"/>
              </a:rPr>
              <a:t> است.</a:t>
            </a:r>
            <a:endParaRPr lang="fa-IR" sz="2800" b="1" dirty="0">
              <a:latin typeface="DastNevis"/>
              <a:cs typeface="2  Mitra" panose="00000400000000000000" pitchFamily="2" charset="-78"/>
            </a:endParaRPr>
          </a:p>
        </p:txBody>
      </p:sp>
      <p:pic>
        <p:nvPicPr>
          <p:cNvPr id="2050" name="Picture 2" descr="D:\E\Pictures\Demo Album\Anemation\Animation\دهان و دندان\82081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3138" y="3418399"/>
            <a:ext cx="3714750" cy="1382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3"/>
          <p:cNvSpPr txBox="1">
            <a:spLocks/>
          </p:cNvSpPr>
          <p:nvPr/>
        </p:nvSpPr>
        <p:spPr>
          <a:xfrm>
            <a:off x="2700863" y="486725"/>
            <a:ext cx="3960000" cy="720000"/>
          </a:xfrm>
          <a:prstGeom prst="roundRect">
            <a:avLst/>
          </a:prstGeom>
          <a:ln w="28575" cap="flat" cmpd="sng" algn="ctr">
            <a:solidFill>
              <a:srgbClr val="00B050"/>
            </a:solidFill>
            <a:prstDash val="solid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1">
              <a:defRPr sz="216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2  Mitra" pitchFamily="2" charset="-78"/>
              </a:defRPr>
            </a:pPr>
            <a:r>
              <a:rPr lang="fa-IR" sz="4000" b="1" dirty="0">
                <a:solidFill>
                  <a:srgbClr val="FF0000"/>
                </a:solidFill>
                <a:cs typeface="2  Titr" pitchFamily="2" charset="-78"/>
              </a:rPr>
              <a:t>استفاده از نخ دندان</a:t>
            </a:r>
          </a:p>
        </p:txBody>
      </p:sp>
    </p:spTree>
    <p:extLst>
      <p:ext uri="{BB962C8B-B14F-4D97-AF65-F5344CB8AC3E}">
        <p14:creationId xmlns:p14="http://schemas.microsoft.com/office/powerpoint/2010/main" val="13842793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609600" y="1600200"/>
            <a:ext cx="8203995" cy="39164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>
              <a:lnSpc>
                <a:spcPct val="150000"/>
              </a:lnSpc>
            </a:pPr>
            <a:r>
              <a:rPr lang="fa-IR" sz="2800" b="1" dirty="0" smtClean="0">
                <a:solidFill>
                  <a:srgbClr val="FF0000"/>
                </a:solidFill>
                <a:cs typeface="2  Mitra" panose="00000400000000000000" pitchFamily="2" charset="-78"/>
              </a:rPr>
              <a:t>نخ </a:t>
            </a:r>
            <a:r>
              <a:rPr lang="fa-IR" sz="2800" b="1" dirty="0">
                <a:solidFill>
                  <a:srgbClr val="FF0000"/>
                </a:solidFill>
                <a:cs typeface="2  Mitra" panose="00000400000000000000" pitchFamily="2" charset="-78"/>
              </a:rPr>
              <a:t>دندان</a:t>
            </a:r>
            <a:r>
              <a:rPr lang="fa-IR" sz="2800" b="1" dirty="0">
                <a:cs typeface="2  Mitra" panose="00000400000000000000" pitchFamily="2" charset="-78"/>
              </a:rPr>
              <a:t>، </a:t>
            </a:r>
            <a:r>
              <a:rPr lang="fa-IR" sz="2800" b="1" dirty="0">
                <a:solidFill>
                  <a:srgbClr val="F98849"/>
                </a:solidFill>
                <a:cs typeface="2  Mitra" panose="00000400000000000000" pitchFamily="2" charset="-78"/>
              </a:rPr>
              <a:t>نخ نایلونی مخصوصی </a:t>
            </a:r>
            <a:r>
              <a:rPr lang="fa-IR" sz="2800" b="1" dirty="0">
                <a:cs typeface="2  Mitra" panose="00000400000000000000" pitchFamily="2" charset="-78"/>
              </a:rPr>
              <a:t>است که باید آن را از </a:t>
            </a:r>
            <a:r>
              <a:rPr lang="fa-IR" sz="2800" b="1" dirty="0" smtClean="0">
                <a:solidFill>
                  <a:srgbClr val="00B050"/>
                </a:solidFill>
                <a:cs typeface="2  Mitra" panose="00000400000000000000" pitchFamily="2" charset="-78"/>
              </a:rPr>
              <a:t>دارو</a:t>
            </a:r>
            <a:r>
              <a:rPr lang="fa-IR" sz="2800" b="1" dirty="0">
                <a:solidFill>
                  <a:srgbClr val="00B050"/>
                </a:solidFill>
                <a:cs typeface="2  Mitra" panose="00000400000000000000" pitchFamily="2" charset="-78"/>
              </a:rPr>
              <a:t>خ</a:t>
            </a:r>
            <a:r>
              <a:rPr lang="fa-IR" sz="2800" b="1" dirty="0" smtClean="0">
                <a:solidFill>
                  <a:srgbClr val="00B050"/>
                </a:solidFill>
                <a:cs typeface="2  Mitra" panose="00000400000000000000" pitchFamily="2" charset="-78"/>
              </a:rPr>
              <a:t>انه </a:t>
            </a:r>
            <a:r>
              <a:rPr lang="fa-IR" sz="2800" b="1" dirty="0" smtClean="0">
                <a:cs typeface="2  Mitra" panose="00000400000000000000" pitchFamily="2" charset="-78"/>
              </a:rPr>
              <a:t>یا</a:t>
            </a:r>
            <a:r>
              <a:rPr lang="fa-IR" sz="2800" b="1" dirty="0" smtClean="0">
                <a:solidFill>
                  <a:srgbClr val="00B050"/>
                </a:solidFill>
                <a:cs typeface="2  Mitra" panose="00000400000000000000" pitchFamily="2" charset="-78"/>
              </a:rPr>
              <a:t> فروشگاههای معتبر</a:t>
            </a:r>
            <a:r>
              <a:rPr lang="fa-IR" sz="2800" b="1" dirty="0" smtClean="0">
                <a:cs typeface="2  Mitra" panose="00000400000000000000" pitchFamily="2" charset="-78"/>
              </a:rPr>
              <a:t>تهیه</a:t>
            </a:r>
            <a:r>
              <a:rPr lang="fa-IR" sz="2800" b="1" dirty="0" smtClean="0">
                <a:solidFill>
                  <a:srgbClr val="00B050"/>
                </a:solidFill>
                <a:cs typeface="2  Mitra" panose="00000400000000000000" pitchFamily="2" charset="-78"/>
              </a:rPr>
              <a:t> </a:t>
            </a:r>
            <a:r>
              <a:rPr lang="fa-IR" sz="2800" b="1" dirty="0">
                <a:cs typeface="2  Mitra" panose="00000400000000000000" pitchFamily="2" charset="-78"/>
              </a:rPr>
              <a:t>کرد.</a:t>
            </a:r>
          </a:p>
          <a:p>
            <a:pPr algn="just" rtl="1">
              <a:lnSpc>
                <a:spcPct val="150000"/>
              </a:lnSpc>
            </a:pPr>
            <a:r>
              <a:rPr lang="fa-IR" sz="2800" b="1" dirty="0">
                <a:solidFill>
                  <a:srgbClr val="CC0099"/>
                </a:solidFill>
                <a:cs typeface="2  Mitra" panose="00000400000000000000" pitchFamily="2" charset="-78"/>
              </a:rPr>
              <a:t> نوع </a:t>
            </a:r>
            <a:r>
              <a:rPr lang="fa-IR" sz="2800" b="1" dirty="0">
                <a:solidFill>
                  <a:srgbClr val="FF0000"/>
                </a:solidFill>
                <a:cs typeface="2  Mitra" panose="00000400000000000000" pitchFamily="2" charset="-78"/>
              </a:rPr>
              <a:t>نخ دندان </a:t>
            </a:r>
            <a:r>
              <a:rPr lang="fa-IR" sz="2800" b="1" dirty="0">
                <a:cs typeface="2  Mitra" panose="00000400000000000000" pitchFamily="2" charset="-78"/>
              </a:rPr>
              <a:t>مورد استفاده فرد بر اساس سهولت استفاده و </a:t>
            </a:r>
            <a:r>
              <a:rPr lang="fa-IR" sz="2800" b="1" dirty="0">
                <a:solidFill>
                  <a:srgbClr val="CC0099"/>
                </a:solidFill>
                <a:cs typeface="2  Mitra" panose="00000400000000000000" pitchFamily="2" charset="-78"/>
              </a:rPr>
              <a:t>علاقه شخصی فرد </a:t>
            </a:r>
            <a:r>
              <a:rPr lang="fa-IR" sz="2800" b="1" dirty="0" smtClean="0">
                <a:cs typeface="2  Mitra" panose="00000400000000000000" pitchFamily="2" charset="-78"/>
              </a:rPr>
              <a:t>است.</a:t>
            </a:r>
            <a:endParaRPr lang="fa-IR" sz="2800" b="1" dirty="0">
              <a:cs typeface="2  Mitra" panose="00000400000000000000" pitchFamily="2" charset="-78"/>
            </a:endParaRPr>
          </a:p>
        </p:txBody>
      </p:sp>
      <p:pic>
        <p:nvPicPr>
          <p:cNvPr id="3074" name="Picture 2" descr="D:\E\Pictures\Demo Album\Anemation\Animation\دهان و دندان\82116.gif"/>
          <p:cNvPicPr>
            <a:picLocks noChangeAspect="1" noChangeArrowheads="1" noCrop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2000" y="4648200"/>
            <a:ext cx="28956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3"/>
          <p:cNvSpPr txBox="1">
            <a:spLocks/>
          </p:cNvSpPr>
          <p:nvPr/>
        </p:nvSpPr>
        <p:spPr>
          <a:xfrm>
            <a:off x="2700863" y="486725"/>
            <a:ext cx="3960000" cy="720000"/>
          </a:xfrm>
          <a:prstGeom prst="roundRect">
            <a:avLst/>
          </a:prstGeom>
          <a:ln w="28575" cap="flat" cmpd="sng" algn="ctr">
            <a:solidFill>
              <a:srgbClr val="00B050"/>
            </a:solidFill>
            <a:prstDash val="solid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1">
              <a:defRPr sz="216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2  Mitra" pitchFamily="2" charset="-78"/>
              </a:defRPr>
            </a:pPr>
            <a:r>
              <a:rPr lang="fa-IR" sz="4000" b="1" dirty="0">
                <a:solidFill>
                  <a:srgbClr val="FF0000"/>
                </a:solidFill>
                <a:cs typeface="2  Titr" pitchFamily="2" charset="-78"/>
              </a:rPr>
              <a:t>استفاده از نخ دندان</a:t>
            </a:r>
          </a:p>
        </p:txBody>
      </p:sp>
    </p:spTree>
    <p:extLst>
      <p:ext uri="{BB962C8B-B14F-4D97-AF65-F5344CB8AC3E}">
        <p14:creationId xmlns:p14="http://schemas.microsoft.com/office/powerpoint/2010/main" val="142434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381" name="Picture 5" descr="DSC0391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95400" y="4724400"/>
            <a:ext cx="4114799" cy="1684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3"/>
          <p:cNvSpPr>
            <a:spLocks noGrp="1" noChangeArrowheads="1"/>
          </p:cNvSpPr>
          <p:nvPr>
            <p:ph idx="1"/>
          </p:nvPr>
        </p:nvSpPr>
        <p:spPr>
          <a:xfrm>
            <a:off x="545726" y="1362716"/>
            <a:ext cx="8229600" cy="3047999"/>
          </a:xfrm>
        </p:spPr>
        <p:txBody>
          <a:bodyPr>
            <a:noAutofit/>
          </a:bodyPr>
          <a:lstStyle/>
          <a:p>
            <a:pPr marL="0" indent="0" algn="just" rtl="1"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fa-IR" altLang="en-US" sz="2800" b="1" dirty="0" smtClean="0">
                <a:solidFill>
                  <a:schemeClr val="tx1"/>
                </a:solidFill>
                <a:cs typeface="2  Mitra" panose="00000400000000000000" pitchFamily="2" charset="-78"/>
              </a:rPr>
              <a:t>قبل از استفاده دست ها را با آب و صابون خوب بشویید.</a:t>
            </a:r>
          </a:p>
          <a:p>
            <a:pPr marL="0" indent="0" algn="just" rtl="1">
              <a:lnSpc>
                <a:spcPct val="150000"/>
              </a:lnSpc>
              <a:buNone/>
            </a:pPr>
            <a:r>
              <a:rPr lang="fa-IR" altLang="en-US" sz="2800" b="1" dirty="0" smtClean="0">
                <a:solidFill>
                  <a:schemeClr val="tx1"/>
                </a:solidFill>
                <a:cs typeface="2  Mitra" panose="00000400000000000000" pitchFamily="2" charset="-78"/>
              </a:rPr>
              <a:t>حدود </a:t>
            </a:r>
            <a:r>
              <a:rPr lang="fa-IR" altLang="en-US" sz="2800" b="1" dirty="0" smtClean="0">
                <a:solidFill>
                  <a:srgbClr val="0066FF"/>
                </a:solidFill>
                <a:cs typeface="2  Mitra" panose="00000400000000000000" pitchFamily="2" charset="-78"/>
              </a:rPr>
              <a:t>30 تا 45 سانتی متر </a:t>
            </a:r>
            <a:r>
              <a:rPr lang="fa-IR" altLang="en-US" sz="2800" b="1" dirty="0" smtClean="0">
                <a:solidFill>
                  <a:schemeClr val="tx1"/>
                </a:solidFill>
                <a:cs typeface="2  Mitra" panose="00000400000000000000" pitchFamily="2" charset="-78"/>
              </a:rPr>
              <a:t>از نخ را جدا کرده و شروع نمایید</a:t>
            </a:r>
            <a:r>
              <a:rPr lang="fa-IR" altLang="en-US" sz="2800" b="1" dirty="0">
                <a:cs typeface="2  Mitra" panose="00000400000000000000" pitchFamily="2" charset="-78"/>
              </a:rPr>
              <a:t>. و دو طرف نخي را كه بريده ايد در هر دو دست به دور انگشت وسط بپيچيد .</a:t>
            </a:r>
            <a:endParaRPr lang="fa-IR" altLang="en-US" sz="2800" b="1" dirty="0" smtClean="0">
              <a:solidFill>
                <a:schemeClr val="tx1"/>
              </a:solidFill>
              <a:cs typeface="2  Mitra" panose="00000400000000000000" pitchFamily="2" charset="-78"/>
            </a:endParaRPr>
          </a:p>
        </p:txBody>
      </p:sp>
      <p:sp>
        <p:nvSpPr>
          <p:cNvPr id="8" name="Title 3"/>
          <p:cNvSpPr txBox="1">
            <a:spLocks/>
          </p:cNvSpPr>
          <p:nvPr/>
        </p:nvSpPr>
        <p:spPr>
          <a:xfrm>
            <a:off x="2716526" y="429148"/>
            <a:ext cx="3888000" cy="685800"/>
          </a:xfrm>
          <a:prstGeom prst="roundRect">
            <a:avLst/>
          </a:prstGeom>
          <a:ln w="28575" cap="flat" cmpd="sng" algn="ctr">
            <a:solidFill>
              <a:srgbClr val="00B050"/>
            </a:solidFill>
            <a:prstDash val="solid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1">
              <a:defRPr sz="216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2  Mitra" pitchFamily="2" charset="-78"/>
              </a:defRPr>
            </a:pPr>
            <a:r>
              <a:rPr lang="fa-IR" altLang="en-US" sz="4000" dirty="0">
                <a:solidFill>
                  <a:srgbClr val="FF0000"/>
                </a:solidFill>
                <a:cs typeface="2  Titr" pitchFamily="2" charset="-78"/>
              </a:rPr>
              <a:t>استفاده از نخ دندان</a:t>
            </a:r>
            <a:endParaRPr lang="fa-IR" sz="4000" b="1" dirty="0">
              <a:solidFill>
                <a:srgbClr val="FF0000"/>
              </a:solidFill>
              <a:cs typeface="2  Titr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335562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383" name="Picture 7" descr="Copy (2) of DSC0391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81599" y="4724400"/>
            <a:ext cx="3462867" cy="20030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3"/>
          <p:cNvSpPr>
            <a:spLocks noGrp="1" noChangeArrowheads="1"/>
          </p:cNvSpPr>
          <p:nvPr>
            <p:ph idx="1"/>
          </p:nvPr>
        </p:nvSpPr>
        <p:spPr>
          <a:xfrm>
            <a:off x="4038600" y="1377689"/>
            <a:ext cx="4690534" cy="2556000"/>
          </a:xfrm>
        </p:spPr>
        <p:txBody>
          <a:bodyPr>
            <a:noAutofit/>
          </a:bodyPr>
          <a:lstStyle/>
          <a:p>
            <a:pPr marL="0" indent="0" algn="just" rtl="1">
              <a:lnSpc>
                <a:spcPct val="150000"/>
              </a:lnSpc>
              <a:buNone/>
            </a:pPr>
            <a:r>
              <a:rPr lang="fa-IR" altLang="en-US" sz="2400" b="1" dirty="0">
                <a:cs typeface="2  Mitra" panose="00000400000000000000" pitchFamily="2" charset="-78"/>
              </a:rPr>
              <a:t>سه انگشت آخر را ببنديد و دو دست را از هم دور كنيد تا نخ محكم كشيده </a:t>
            </a:r>
            <a:r>
              <a:rPr lang="fa-IR" altLang="en-US" sz="2400" b="1" dirty="0" smtClean="0">
                <a:cs typeface="2  Mitra" panose="00000400000000000000" pitchFamily="2" charset="-78"/>
              </a:rPr>
              <a:t>شود. </a:t>
            </a:r>
            <a:r>
              <a:rPr lang="fa-IR" altLang="en-US" sz="2400" b="1" dirty="0">
                <a:cs typeface="2  Mitra" panose="00000400000000000000" pitchFamily="2" charset="-78"/>
              </a:rPr>
              <a:t>به اين ترتيب انگشت نشانه و شست هر دو دست آزاد </a:t>
            </a:r>
            <a:r>
              <a:rPr lang="fa-IR" altLang="en-US" sz="2400" b="1" dirty="0" smtClean="0">
                <a:cs typeface="2  Mitra" panose="00000400000000000000" pitchFamily="2" charset="-78"/>
              </a:rPr>
              <a:t>مي ماند. </a:t>
            </a:r>
            <a:endParaRPr lang="fa-IR" altLang="en-US" sz="2400" b="1" dirty="0" smtClean="0">
              <a:solidFill>
                <a:schemeClr val="tx1"/>
              </a:solidFill>
              <a:cs typeface="2  Mitra" panose="00000400000000000000" pitchFamily="2" charset="-78"/>
            </a:endParaRPr>
          </a:p>
        </p:txBody>
      </p:sp>
      <p:sp>
        <p:nvSpPr>
          <p:cNvPr id="8" name="Title 3"/>
          <p:cNvSpPr txBox="1">
            <a:spLocks/>
          </p:cNvSpPr>
          <p:nvPr/>
        </p:nvSpPr>
        <p:spPr>
          <a:xfrm>
            <a:off x="2716526" y="429148"/>
            <a:ext cx="3888000" cy="685800"/>
          </a:xfrm>
          <a:prstGeom prst="roundRect">
            <a:avLst/>
          </a:prstGeom>
          <a:ln w="28575" cap="flat" cmpd="sng" algn="ctr">
            <a:solidFill>
              <a:srgbClr val="00B050"/>
            </a:solidFill>
            <a:prstDash val="solid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1">
              <a:defRPr sz="216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2  Mitra" pitchFamily="2" charset="-78"/>
              </a:defRPr>
            </a:pPr>
            <a:r>
              <a:rPr lang="fa-IR" altLang="en-US" sz="4000" dirty="0">
                <a:solidFill>
                  <a:srgbClr val="FF0000"/>
                </a:solidFill>
                <a:cs typeface="2  Titr" pitchFamily="2" charset="-78"/>
              </a:rPr>
              <a:t>استفاده از نخ دندان</a:t>
            </a:r>
            <a:endParaRPr lang="fa-IR" sz="4000" b="1" dirty="0">
              <a:solidFill>
                <a:srgbClr val="FF0000"/>
              </a:solidFill>
              <a:cs typeface="2  Titr" pitchFamily="2" charset="-78"/>
            </a:endParaRPr>
          </a:p>
        </p:txBody>
      </p:sp>
      <p:pic>
        <p:nvPicPr>
          <p:cNvPr id="10" name="Picture 6" descr="Copy of DSC0391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3400" y="1828800"/>
            <a:ext cx="3240000" cy="20770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328552" y="4302000"/>
            <a:ext cx="4331974" cy="2556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 rtl="1">
              <a:lnSpc>
                <a:spcPct val="150000"/>
              </a:lnSpc>
              <a:buNone/>
            </a:pPr>
            <a:r>
              <a:rPr lang="fa-IR" altLang="en-US" sz="2400" b="1" dirty="0">
                <a:cs typeface="2  Mitra" panose="00000400000000000000" pitchFamily="2" charset="-78"/>
              </a:rPr>
              <a:t>قطعه اي از نخ </a:t>
            </a:r>
            <a:r>
              <a:rPr lang="fa-IR" altLang="en-US" sz="2400" b="1" dirty="0" smtClean="0">
                <a:cs typeface="2  Mitra" panose="00000400000000000000" pitchFamily="2" charset="-78"/>
              </a:rPr>
              <a:t>به طول </a:t>
            </a:r>
            <a:r>
              <a:rPr lang="fa-IR" altLang="en-US" sz="2400" b="1" dirty="0" smtClean="0">
                <a:solidFill>
                  <a:srgbClr val="0070C0"/>
                </a:solidFill>
                <a:cs typeface="2  Mitra" panose="00000400000000000000" pitchFamily="2" charset="-78"/>
              </a:rPr>
              <a:t>2 تا 2.5 </a:t>
            </a:r>
            <a:r>
              <a:rPr lang="fa-IR" altLang="en-US" sz="2400" b="1" dirty="0">
                <a:solidFill>
                  <a:srgbClr val="0070C0"/>
                </a:solidFill>
                <a:cs typeface="2  Mitra" panose="00000400000000000000" pitchFamily="2" charset="-78"/>
              </a:rPr>
              <a:t>سانتي متر </a:t>
            </a:r>
            <a:r>
              <a:rPr lang="fa-IR" altLang="en-US" sz="2400" b="1" dirty="0">
                <a:cs typeface="2  Mitra" panose="00000400000000000000" pitchFamily="2" charset="-78"/>
              </a:rPr>
              <a:t>را </a:t>
            </a:r>
            <a:r>
              <a:rPr lang="fa-IR" altLang="en-US" sz="2400" b="1" dirty="0">
                <a:solidFill>
                  <a:srgbClr val="CC00FF"/>
                </a:solidFill>
                <a:cs typeface="2  Mitra" panose="00000400000000000000" pitchFamily="2" charset="-78"/>
              </a:rPr>
              <a:t>بين انگشتان شست و </a:t>
            </a:r>
            <a:r>
              <a:rPr lang="fa-IR" altLang="en-US" sz="2400" b="1" dirty="0" smtClean="0">
                <a:solidFill>
                  <a:srgbClr val="CC00FF"/>
                </a:solidFill>
                <a:cs typeface="2  Mitra" panose="00000400000000000000" pitchFamily="2" charset="-78"/>
              </a:rPr>
              <a:t>اشاره</a:t>
            </a:r>
            <a:r>
              <a:rPr lang="fa-IR" altLang="en-US" sz="2400" b="1" dirty="0" smtClean="0">
                <a:cs typeface="2  Mitra" panose="00000400000000000000" pitchFamily="2" charset="-78"/>
              </a:rPr>
              <a:t> دستها نگهداريد.</a:t>
            </a:r>
            <a:endParaRPr lang="fa-IR" altLang="en-US" sz="2400" b="1" dirty="0">
              <a:cs typeface="2  Mitra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273420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467200"/>
            <a:ext cx="8229600" cy="3547887"/>
          </a:xfrm>
        </p:spPr>
        <p:txBody>
          <a:bodyPr>
            <a:noAutofit/>
          </a:bodyPr>
          <a:lstStyle/>
          <a:p>
            <a:pPr marL="0" indent="0" algn="just" rtl="1">
              <a:lnSpc>
                <a:spcPct val="150000"/>
              </a:lnSpc>
              <a:buNone/>
            </a:pPr>
            <a:r>
              <a:rPr lang="fa-IR" altLang="en-US" sz="2800" b="1" dirty="0">
                <a:cs typeface="2  Mitra" panose="00000400000000000000" pitchFamily="2" charset="-78"/>
              </a:rPr>
              <a:t> </a:t>
            </a:r>
            <a:r>
              <a:rPr lang="fa-IR" altLang="en-US" sz="2000" b="1" dirty="0">
                <a:cs typeface="2  Mitra" panose="00000400000000000000" pitchFamily="2" charset="-78"/>
              </a:rPr>
              <a:t>براي </a:t>
            </a:r>
            <a:r>
              <a:rPr lang="fa-IR" altLang="en-US" sz="2000" b="1" dirty="0">
                <a:solidFill>
                  <a:srgbClr val="0070C0"/>
                </a:solidFill>
                <a:cs typeface="2  Mitra" panose="00000400000000000000" pitchFamily="2" charset="-78"/>
              </a:rPr>
              <a:t>وارد كردن </a:t>
            </a:r>
            <a:r>
              <a:rPr lang="fa-IR" altLang="en-US" sz="2000" b="1" dirty="0">
                <a:cs typeface="2  Mitra" panose="00000400000000000000" pitchFamily="2" charset="-78"/>
              </a:rPr>
              <a:t>نخ بين </a:t>
            </a:r>
            <a:r>
              <a:rPr lang="fa-IR" altLang="en-US" sz="2000" b="1" dirty="0" smtClean="0">
                <a:cs typeface="2  Mitra" panose="00000400000000000000" pitchFamily="2" charset="-78"/>
              </a:rPr>
              <a:t>دندان هاي </a:t>
            </a:r>
            <a:r>
              <a:rPr lang="fa-IR" altLang="en-US" sz="2000" b="1" dirty="0">
                <a:solidFill>
                  <a:srgbClr val="FF00FF"/>
                </a:solidFill>
                <a:cs typeface="2  Mitra" panose="00000400000000000000" pitchFamily="2" charset="-78"/>
              </a:rPr>
              <a:t>فك پايين </a:t>
            </a:r>
            <a:r>
              <a:rPr lang="fa-IR" altLang="en-US" sz="2000" b="1" dirty="0">
                <a:cs typeface="2  Mitra" panose="00000400000000000000" pitchFamily="2" charset="-78"/>
              </a:rPr>
              <a:t>از </a:t>
            </a:r>
            <a:r>
              <a:rPr lang="fa-IR" altLang="en-US" sz="2000" b="1" dirty="0">
                <a:solidFill>
                  <a:srgbClr val="FF00FF"/>
                </a:solidFill>
                <a:cs typeface="2  Mitra" panose="00000400000000000000" pitchFamily="2" charset="-78"/>
              </a:rPr>
              <a:t>دو انگشت اشاره </a:t>
            </a:r>
            <a:r>
              <a:rPr lang="fa-IR" altLang="en-US" sz="2000" b="1" dirty="0">
                <a:cs typeface="2  Mitra" panose="00000400000000000000" pitchFamily="2" charset="-78"/>
              </a:rPr>
              <a:t>و </a:t>
            </a:r>
            <a:r>
              <a:rPr lang="fa-IR" altLang="en-US" sz="2000" b="1" dirty="0" smtClean="0">
                <a:cs typeface="2  Mitra" panose="00000400000000000000" pitchFamily="2" charset="-78"/>
              </a:rPr>
              <a:t>براي </a:t>
            </a:r>
            <a:r>
              <a:rPr lang="fa-IR" altLang="en-US" sz="2000" b="1" dirty="0" smtClean="0">
                <a:solidFill>
                  <a:srgbClr val="00B050"/>
                </a:solidFill>
                <a:cs typeface="2  Mitra" panose="00000400000000000000" pitchFamily="2" charset="-78"/>
              </a:rPr>
              <a:t>فك </a:t>
            </a:r>
            <a:r>
              <a:rPr lang="fa-IR" altLang="en-US" sz="2000" b="1" dirty="0">
                <a:solidFill>
                  <a:srgbClr val="00B050"/>
                </a:solidFill>
                <a:cs typeface="2  Mitra" panose="00000400000000000000" pitchFamily="2" charset="-78"/>
              </a:rPr>
              <a:t>بالا </a:t>
            </a:r>
            <a:r>
              <a:rPr lang="fa-IR" altLang="en-US" sz="2000" b="1" dirty="0">
                <a:cs typeface="2  Mitra" panose="00000400000000000000" pitchFamily="2" charset="-78"/>
              </a:rPr>
              <a:t>از </a:t>
            </a:r>
            <a:r>
              <a:rPr lang="fa-IR" altLang="en-US" sz="2000" b="1" dirty="0">
                <a:solidFill>
                  <a:srgbClr val="FF0000"/>
                </a:solidFill>
                <a:cs typeface="2  Mitra" panose="00000400000000000000" pitchFamily="2" charset="-78"/>
              </a:rPr>
              <a:t>دو انگشت شست </a:t>
            </a:r>
            <a:r>
              <a:rPr lang="fa-IR" altLang="en-US" sz="2000" b="1" dirty="0">
                <a:cs typeface="2  Mitra" panose="00000400000000000000" pitchFamily="2" charset="-78"/>
              </a:rPr>
              <a:t>يا </a:t>
            </a:r>
            <a:r>
              <a:rPr lang="fa-IR" altLang="en-US" sz="2000" b="1" dirty="0">
                <a:solidFill>
                  <a:srgbClr val="FF0000"/>
                </a:solidFill>
                <a:cs typeface="2  Mitra" panose="00000400000000000000" pitchFamily="2" charset="-78"/>
              </a:rPr>
              <a:t>يك انگشت شست </a:t>
            </a:r>
            <a:r>
              <a:rPr lang="fa-IR" altLang="en-US" sz="2000" b="1" dirty="0">
                <a:cs typeface="2  Mitra" panose="00000400000000000000" pitchFamily="2" charset="-78"/>
              </a:rPr>
              <a:t>و </a:t>
            </a:r>
            <a:r>
              <a:rPr lang="fa-IR" altLang="en-US" sz="2000" b="1" dirty="0">
                <a:solidFill>
                  <a:srgbClr val="FF0000"/>
                </a:solidFill>
                <a:cs typeface="2  Mitra" panose="00000400000000000000" pitchFamily="2" charset="-78"/>
              </a:rPr>
              <a:t>يك انگشت اشاره </a:t>
            </a:r>
            <a:r>
              <a:rPr lang="fa-IR" altLang="en-US" sz="2000" b="1" dirty="0">
                <a:cs typeface="2  Mitra" panose="00000400000000000000" pitchFamily="2" charset="-78"/>
              </a:rPr>
              <a:t>استفاده كنيد.</a:t>
            </a:r>
          </a:p>
          <a:p>
            <a:pPr marL="0" indent="0" algn="just" rtl="1">
              <a:lnSpc>
                <a:spcPct val="150000"/>
              </a:lnSpc>
              <a:buNone/>
            </a:pPr>
            <a:r>
              <a:rPr lang="fa-IR" altLang="en-US" sz="2000" b="1" dirty="0">
                <a:cs typeface="2  Mitra" panose="00000400000000000000" pitchFamily="2" charset="-78"/>
              </a:rPr>
              <a:t> نخ را با </a:t>
            </a:r>
            <a:r>
              <a:rPr lang="fa-IR" altLang="en-US" sz="2000" b="1" dirty="0" smtClean="0">
                <a:solidFill>
                  <a:srgbClr val="00B050"/>
                </a:solidFill>
                <a:cs typeface="2  Mitra" panose="00000400000000000000" pitchFamily="2" charset="-78"/>
              </a:rPr>
              <a:t>حركت </a:t>
            </a:r>
            <a:r>
              <a:rPr lang="fa-IR" altLang="en-US" sz="2000" b="1" dirty="0">
                <a:solidFill>
                  <a:srgbClr val="00B050"/>
                </a:solidFill>
                <a:cs typeface="2  Mitra" panose="00000400000000000000" pitchFamily="2" charset="-78"/>
              </a:rPr>
              <a:t>شبيه كشيدن اره </a:t>
            </a:r>
            <a:r>
              <a:rPr lang="fa-IR" altLang="en-US" sz="2000" b="1" dirty="0">
                <a:cs typeface="2  Mitra" panose="00000400000000000000" pitchFamily="2" charset="-78"/>
              </a:rPr>
              <a:t>و به </a:t>
            </a:r>
            <a:r>
              <a:rPr lang="fa-IR" altLang="en-US" sz="2000" b="1" dirty="0">
                <a:solidFill>
                  <a:srgbClr val="CC00FF"/>
                </a:solidFill>
                <a:cs typeface="2  Mitra" panose="00000400000000000000" pitchFamily="2" charset="-78"/>
              </a:rPr>
              <a:t>آرامي</a:t>
            </a:r>
            <a:r>
              <a:rPr lang="fa-IR" altLang="en-US" sz="2000" b="1" dirty="0">
                <a:cs typeface="2  Mitra" panose="00000400000000000000" pitchFamily="2" charset="-78"/>
              </a:rPr>
              <a:t> به فضاي </a:t>
            </a:r>
            <a:r>
              <a:rPr lang="fa-IR" altLang="en-US" sz="2000" b="1" dirty="0">
                <a:solidFill>
                  <a:srgbClr val="0070C0"/>
                </a:solidFill>
                <a:cs typeface="2  Mitra" panose="00000400000000000000" pitchFamily="2" charset="-78"/>
              </a:rPr>
              <a:t>بين </a:t>
            </a:r>
            <a:r>
              <a:rPr lang="fa-IR" altLang="en-US" sz="2000" b="1" dirty="0" smtClean="0">
                <a:solidFill>
                  <a:srgbClr val="0070C0"/>
                </a:solidFill>
                <a:cs typeface="2  Mitra" panose="00000400000000000000" pitchFamily="2" charset="-78"/>
              </a:rPr>
              <a:t>دندان ها </a:t>
            </a:r>
            <a:r>
              <a:rPr lang="fa-IR" altLang="en-US" sz="2000" b="1" dirty="0">
                <a:cs typeface="2  Mitra" panose="00000400000000000000" pitchFamily="2" charset="-78"/>
              </a:rPr>
              <a:t>وارد </a:t>
            </a:r>
            <a:r>
              <a:rPr lang="fa-IR" altLang="en-US" sz="2000" b="1" dirty="0" smtClean="0">
                <a:cs typeface="2  Mitra" panose="00000400000000000000" pitchFamily="2" charset="-78"/>
              </a:rPr>
              <a:t>كنيد. </a:t>
            </a:r>
            <a:r>
              <a:rPr lang="fa-IR" altLang="en-US" sz="2000" b="1" dirty="0">
                <a:cs typeface="2  Mitra" panose="00000400000000000000" pitchFamily="2" charset="-78"/>
              </a:rPr>
              <a:t>مراقب باشيد </a:t>
            </a:r>
            <a:r>
              <a:rPr lang="fa-IR" altLang="en-US" sz="2000" b="1" dirty="0" smtClean="0">
                <a:cs typeface="2  Mitra" panose="00000400000000000000" pitchFamily="2" charset="-78"/>
              </a:rPr>
              <a:t>فشارنخ،</a:t>
            </a:r>
            <a:r>
              <a:rPr lang="en-US" altLang="en-US" sz="2000" b="1" dirty="0" smtClean="0">
                <a:cs typeface="2  Mitra" panose="00000400000000000000" pitchFamily="2" charset="-78"/>
              </a:rPr>
              <a:t> </a:t>
            </a:r>
            <a:r>
              <a:rPr lang="fa-IR" altLang="en-US" sz="2000" b="1" dirty="0" smtClean="0">
                <a:cs typeface="2  Mitra" panose="00000400000000000000" pitchFamily="2" charset="-78"/>
              </a:rPr>
              <a:t>لثه </a:t>
            </a:r>
            <a:r>
              <a:rPr lang="fa-IR" altLang="en-US" sz="2000" b="1" dirty="0">
                <a:cs typeface="2  Mitra" panose="00000400000000000000" pitchFamily="2" charset="-78"/>
              </a:rPr>
              <a:t>را زخم </a:t>
            </a:r>
            <a:r>
              <a:rPr lang="fa-IR" altLang="en-US" sz="2000" b="1" dirty="0" smtClean="0">
                <a:cs typeface="2  Mitra" panose="00000400000000000000" pitchFamily="2" charset="-78"/>
              </a:rPr>
              <a:t>نكند.</a:t>
            </a:r>
            <a:endParaRPr lang="fa-IR" altLang="en-US" sz="2000" b="1" dirty="0">
              <a:cs typeface="2  Mitra" panose="00000400000000000000" pitchFamily="2" charset="-78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1200" y="4495800"/>
            <a:ext cx="4292600" cy="1596328"/>
          </a:xfrm>
          <a:prstGeom prst="rect">
            <a:avLst/>
          </a:prstGeom>
        </p:spPr>
      </p:pic>
      <p:sp>
        <p:nvSpPr>
          <p:cNvPr id="8" name="Title 3"/>
          <p:cNvSpPr txBox="1">
            <a:spLocks/>
          </p:cNvSpPr>
          <p:nvPr/>
        </p:nvSpPr>
        <p:spPr>
          <a:xfrm>
            <a:off x="2716526" y="429148"/>
            <a:ext cx="3888000" cy="685800"/>
          </a:xfrm>
          <a:prstGeom prst="roundRect">
            <a:avLst/>
          </a:prstGeom>
          <a:ln w="28575" cap="flat" cmpd="sng" algn="ctr">
            <a:solidFill>
              <a:srgbClr val="00B050"/>
            </a:solidFill>
            <a:prstDash val="solid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1">
              <a:defRPr sz="216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2  Mitra" pitchFamily="2" charset="-78"/>
              </a:defRPr>
            </a:pPr>
            <a:r>
              <a:rPr lang="fa-IR" altLang="en-US" sz="4000" dirty="0">
                <a:solidFill>
                  <a:srgbClr val="FF0000"/>
                </a:solidFill>
                <a:cs typeface="2  Titr" pitchFamily="2" charset="-78"/>
              </a:rPr>
              <a:t>استفاده از نخ دندان</a:t>
            </a:r>
            <a:endParaRPr lang="fa-IR" sz="4000" b="1" dirty="0">
              <a:solidFill>
                <a:srgbClr val="FF0000"/>
              </a:solidFill>
              <a:cs typeface="2  Titr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126907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517075"/>
            <a:ext cx="8229600" cy="2902525"/>
          </a:xfrm>
        </p:spPr>
        <p:txBody>
          <a:bodyPr>
            <a:noAutofit/>
          </a:bodyPr>
          <a:lstStyle/>
          <a:p>
            <a:pPr marL="0" indent="0" algn="just" rtl="1">
              <a:lnSpc>
                <a:spcPct val="150000"/>
              </a:lnSpc>
              <a:buNone/>
            </a:pPr>
            <a:r>
              <a:rPr lang="fa-IR" altLang="en-US" sz="2400" b="1" dirty="0" smtClean="0">
                <a:cs typeface="2  Mitra" panose="00000400000000000000" pitchFamily="2" charset="-78"/>
              </a:rPr>
              <a:t>پس از اینکه نخ </a:t>
            </a:r>
            <a:r>
              <a:rPr lang="fa-IR" altLang="en-US" sz="2400" b="1" dirty="0">
                <a:cs typeface="2  Mitra" panose="00000400000000000000" pitchFamily="2" charset="-78"/>
              </a:rPr>
              <a:t>را </a:t>
            </a:r>
            <a:r>
              <a:rPr lang="fa-IR" altLang="en-US" sz="2400" b="1" dirty="0" smtClean="0">
                <a:cs typeface="2  Mitra" panose="00000400000000000000" pitchFamily="2" charset="-78"/>
              </a:rPr>
              <a:t>وارد فضای بین دندانی کردید ابتدا نخ را به سطح کناری دندان جلویی تکیه داده و با ملایمت به زیر لبه لثه برده و آن را به </a:t>
            </a:r>
            <a:r>
              <a:rPr lang="fa-IR" altLang="en-US" sz="2400" b="1" dirty="0" smtClean="0">
                <a:solidFill>
                  <a:srgbClr val="0070C0"/>
                </a:solidFill>
                <a:cs typeface="2  Mitra" panose="00000400000000000000" pitchFamily="2" charset="-78"/>
              </a:rPr>
              <a:t>دیوار دندان چسبانده </a:t>
            </a:r>
            <a:r>
              <a:rPr lang="fa-IR" altLang="en-US" sz="2400" b="1" dirty="0" smtClean="0">
                <a:cs typeface="2  Mitra" panose="00000400000000000000" pitchFamily="2" charset="-78"/>
              </a:rPr>
              <a:t>و </a:t>
            </a:r>
            <a:r>
              <a:rPr lang="fa-IR" altLang="en-US" sz="2400" b="1" dirty="0" smtClean="0">
                <a:solidFill>
                  <a:srgbClr val="FF00FF"/>
                </a:solidFill>
                <a:cs typeface="2  Mitra" panose="00000400000000000000" pitchFamily="2" charset="-78"/>
              </a:rPr>
              <a:t>چندبار به طرف بالا و پایین </a:t>
            </a:r>
            <a:r>
              <a:rPr lang="fa-IR" altLang="en-US" sz="2400" b="1" dirty="0" smtClean="0">
                <a:cs typeface="2  Mitra" panose="00000400000000000000" pitchFamily="2" charset="-78"/>
              </a:rPr>
              <a:t>حرکت دهید.</a:t>
            </a:r>
          </a:p>
          <a:p>
            <a:pPr marL="0" indent="0" algn="just" rtl="1">
              <a:lnSpc>
                <a:spcPct val="150000"/>
              </a:lnSpc>
              <a:buNone/>
            </a:pPr>
            <a:r>
              <a:rPr lang="fa-IR" altLang="en-US" sz="2400" b="1" dirty="0" smtClean="0">
                <a:cs typeface="2  Mitra" panose="00000400000000000000" pitchFamily="2" charset="-78"/>
              </a:rPr>
              <a:t>تا </a:t>
            </a:r>
            <a:r>
              <a:rPr lang="fa-IR" altLang="en-US" sz="2400" b="1" dirty="0">
                <a:cs typeface="2  Mitra" panose="00000400000000000000" pitchFamily="2" charset="-78"/>
              </a:rPr>
              <a:t>به لثه مجاور آسيب نرسانيد.</a:t>
            </a:r>
          </a:p>
        </p:txBody>
      </p:sp>
      <p:sp>
        <p:nvSpPr>
          <p:cNvPr id="8" name="Title 3"/>
          <p:cNvSpPr txBox="1">
            <a:spLocks/>
          </p:cNvSpPr>
          <p:nvPr/>
        </p:nvSpPr>
        <p:spPr>
          <a:xfrm>
            <a:off x="2716526" y="429148"/>
            <a:ext cx="3888000" cy="685800"/>
          </a:xfrm>
          <a:prstGeom prst="roundRect">
            <a:avLst/>
          </a:prstGeom>
          <a:ln w="28575" cap="flat" cmpd="sng" algn="ctr">
            <a:solidFill>
              <a:srgbClr val="00B050"/>
            </a:solidFill>
            <a:prstDash val="solid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1">
              <a:defRPr sz="216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2  Mitra" pitchFamily="2" charset="-78"/>
              </a:defRPr>
            </a:pPr>
            <a:r>
              <a:rPr lang="fa-IR" altLang="en-US" sz="4000" dirty="0">
                <a:solidFill>
                  <a:srgbClr val="FF0000"/>
                </a:solidFill>
                <a:cs typeface="2  Titr" pitchFamily="2" charset="-78"/>
              </a:rPr>
              <a:t>استفاده از نخ دندان</a:t>
            </a:r>
            <a:endParaRPr lang="fa-IR" sz="4000" b="1" dirty="0">
              <a:solidFill>
                <a:srgbClr val="FF0000"/>
              </a:solidFill>
              <a:cs typeface="2  Titr" pitchFamily="2" charset="-78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419600"/>
            <a:ext cx="3352800" cy="1962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4725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>
            <a:spLocks noGrp="1" noChangeArrowheads="1"/>
          </p:cNvSpPr>
          <p:nvPr>
            <p:ph idx="1"/>
          </p:nvPr>
        </p:nvSpPr>
        <p:spPr>
          <a:xfrm>
            <a:off x="914400" y="1288475"/>
            <a:ext cx="7620000" cy="4525963"/>
          </a:xfrm>
        </p:spPr>
        <p:txBody>
          <a:bodyPr>
            <a:noAutofit/>
          </a:bodyPr>
          <a:lstStyle/>
          <a:p>
            <a:pPr marL="0" indent="0" algn="just" rtl="1">
              <a:lnSpc>
                <a:spcPct val="150000"/>
              </a:lnSpc>
              <a:buNone/>
            </a:pPr>
            <a:r>
              <a:rPr lang="fa-IR" altLang="en-US" sz="2400" b="1" dirty="0" smtClean="0">
                <a:cs typeface="2  Mitra" panose="00000400000000000000" pitchFamily="2" charset="-78"/>
              </a:rPr>
              <a:t>قسمت </a:t>
            </a:r>
            <a:r>
              <a:rPr lang="fa-IR" altLang="en-US" sz="2400" b="1" dirty="0">
                <a:cs typeface="2  Mitra" panose="00000400000000000000" pitchFamily="2" charset="-78"/>
              </a:rPr>
              <a:t>تميز نخ را در همان محل به </a:t>
            </a:r>
            <a:r>
              <a:rPr lang="fa-IR" altLang="en-US" sz="2400" b="1" dirty="0">
                <a:solidFill>
                  <a:srgbClr val="FF00FF"/>
                </a:solidFill>
                <a:cs typeface="2  Mitra" panose="00000400000000000000" pitchFamily="2" charset="-78"/>
              </a:rPr>
              <a:t>سطح كناري دندان </a:t>
            </a:r>
            <a:r>
              <a:rPr lang="fa-IR" altLang="en-US" sz="2400" b="1" dirty="0" smtClean="0">
                <a:solidFill>
                  <a:srgbClr val="FF00FF"/>
                </a:solidFill>
                <a:cs typeface="2  Mitra" panose="00000400000000000000" pitchFamily="2" charset="-78"/>
              </a:rPr>
              <a:t>پشتی </a:t>
            </a:r>
            <a:r>
              <a:rPr lang="fa-IR" altLang="en-US" sz="2400" b="1" dirty="0" smtClean="0">
                <a:cs typeface="2  Mitra" panose="00000400000000000000" pitchFamily="2" charset="-78"/>
              </a:rPr>
              <a:t>بچسبانيد و </a:t>
            </a:r>
            <a:r>
              <a:rPr lang="fa-IR" altLang="en-US" sz="2400" b="1" dirty="0">
                <a:cs typeface="2  Mitra" panose="00000400000000000000" pitchFamily="2" charset="-78"/>
              </a:rPr>
              <a:t>همين كار را تكرار </a:t>
            </a:r>
            <a:r>
              <a:rPr lang="fa-IR" altLang="en-US" sz="2400" b="1" dirty="0" smtClean="0">
                <a:cs typeface="2  Mitra" panose="00000400000000000000" pitchFamily="2" charset="-78"/>
              </a:rPr>
              <a:t>كنيد. </a:t>
            </a:r>
            <a:r>
              <a:rPr lang="fa-IR" altLang="en-US" sz="2400" b="1" dirty="0">
                <a:cs typeface="2  Mitra" panose="00000400000000000000" pitchFamily="2" charset="-78"/>
              </a:rPr>
              <a:t>بعد از آن نخ را از لاي </a:t>
            </a:r>
            <a:r>
              <a:rPr lang="fa-IR" altLang="en-US" sz="2400" b="1" dirty="0" smtClean="0">
                <a:cs typeface="2  Mitra" panose="00000400000000000000" pitchFamily="2" charset="-78"/>
              </a:rPr>
              <a:t>دندان ها </a:t>
            </a:r>
            <a:r>
              <a:rPr lang="fa-IR" altLang="en-US" sz="2400" b="1" dirty="0">
                <a:cs typeface="2  Mitra" panose="00000400000000000000" pitchFamily="2" charset="-78"/>
              </a:rPr>
              <a:t>خارج </a:t>
            </a:r>
            <a:r>
              <a:rPr lang="fa-IR" altLang="en-US" sz="2400" b="1" dirty="0" smtClean="0">
                <a:cs typeface="2  Mitra" panose="00000400000000000000" pitchFamily="2" charset="-78"/>
              </a:rPr>
              <a:t>كنيد. </a:t>
            </a:r>
            <a:r>
              <a:rPr lang="fa-IR" altLang="en-US" sz="2400" b="1" dirty="0">
                <a:cs typeface="2  Mitra" panose="00000400000000000000" pitchFamily="2" charset="-78"/>
              </a:rPr>
              <a:t>آن قسمت از نخ را كه براي اين </a:t>
            </a:r>
            <a:r>
              <a:rPr lang="fa-IR" altLang="en-US" sz="2400" b="1" dirty="0" smtClean="0">
                <a:cs typeface="2  Mitra" panose="00000400000000000000" pitchFamily="2" charset="-78"/>
              </a:rPr>
              <a:t>دندان ها </a:t>
            </a:r>
            <a:r>
              <a:rPr lang="fa-IR" altLang="en-US" sz="2400" b="1" dirty="0">
                <a:cs typeface="2  Mitra" panose="00000400000000000000" pitchFamily="2" charset="-78"/>
              </a:rPr>
              <a:t>استفاده </a:t>
            </a:r>
            <a:r>
              <a:rPr lang="fa-IR" altLang="en-US" sz="2400" b="1" dirty="0" smtClean="0">
                <a:cs typeface="2  Mitra" panose="00000400000000000000" pitchFamily="2" charset="-78"/>
              </a:rPr>
              <a:t>كرده ايد جابجا كنيد </a:t>
            </a:r>
            <a:r>
              <a:rPr lang="fa-IR" altLang="en-US" sz="2400" b="1" dirty="0">
                <a:cs typeface="2  Mitra" panose="00000400000000000000" pitchFamily="2" charset="-78"/>
              </a:rPr>
              <a:t>و نخ كشيدن دندان بعدي را شروع </a:t>
            </a:r>
            <a:r>
              <a:rPr lang="fa-IR" altLang="en-US" sz="2400" b="1" dirty="0" smtClean="0">
                <a:cs typeface="2  Mitra" panose="00000400000000000000" pitchFamily="2" charset="-78"/>
              </a:rPr>
              <a:t>كنيد. اين كار </a:t>
            </a:r>
            <a:r>
              <a:rPr lang="fa-IR" altLang="en-US" sz="2400" b="1" dirty="0">
                <a:cs typeface="2  Mitra" panose="00000400000000000000" pitchFamily="2" charset="-78"/>
              </a:rPr>
              <a:t>را براي تمام سطوح بين </a:t>
            </a:r>
            <a:r>
              <a:rPr lang="fa-IR" altLang="en-US" sz="2400" b="1" dirty="0" smtClean="0">
                <a:cs typeface="2  Mitra" panose="00000400000000000000" pitchFamily="2" charset="-78"/>
              </a:rPr>
              <a:t>دندان ها </a:t>
            </a:r>
            <a:r>
              <a:rPr lang="fa-IR" altLang="en-US" sz="2400" b="1" dirty="0">
                <a:cs typeface="2  Mitra" panose="00000400000000000000" pitchFamily="2" charset="-78"/>
              </a:rPr>
              <a:t>تكرار كنيد </a:t>
            </a:r>
            <a:r>
              <a:rPr lang="fa-IR" altLang="en-US" sz="2400" b="1" dirty="0" smtClean="0">
                <a:cs typeface="2  Mitra" panose="00000400000000000000" pitchFamily="2" charset="-78"/>
              </a:rPr>
              <a:t>.</a:t>
            </a:r>
            <a:endParaRPr lang="fa-IR" altLang="en-US" sz="2400" b="1" dirty="0">
              <a:cs typeface="2  Mitra" panose="00000400000000000000" pitchFamily="2" charset="-78"/>
            </a:endParaRPr>
          </a:p>
        </p:txBody>
      </p:sp>
      <p:sp>
        <p:nvSpPr>
          <p:cNvPr id="8" name="Title 3"/>
          <p:cNvSpPr txBox="1">
            <a:spLocks/>
          </p:cNvSpPr>
          <p:nvPr/>
        </p:nvSpPr>
        <p:spPr>
          <a:xfrm>
            <a:off x="2716526" y="429148"/>
            <a:ext cx="3888000" cy="685800"/>
          </a:xfrm>
          <a:prstGeom prst="roundRect">
            <a:avLst/>
          </a:prstGeom>
          <a:ln w="28575" cap="flat" cmpd="sng" algn="ctr">
            <a:solidFill>
              <a:srgbClr val="00B050"/>
            </a:solidFill>
            <a:prstDash val="solid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1">
              <a:defRPr sz="216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2  Mitra" pitchFamily="2" charset="-78"/>
              </a:defRPr>
            </a:pPr>
            <a:r>
              <a:rPr lang="fa-IR" altLang="en-US" sz="4000" dirty="0">
                <a:solidFill>
                  <a:srgbClr val="FF0000"/>
                </a:solidFill>
                <a:cs typeface="2  Titr" pitchFamily="2" charset="-78"/>
              </a:rPr>
              <a:t>استفاده از نخ دندان</a:t>
            </a:r>
            <a:endParaRPr lang="fa-IR" sz="4000" b="1" dirty="0">
              <a:solidFill>
                <a:srgbClr val="FF0000"/>
              </a:solidFill>
              <a:cs typeface="2  Titr" pitchFamily="2" charset="-78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34452" y="5257800"/>
            <a:ext cx="2514600" cy="1414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0497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5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553100"/>
            <a:ext cx="8229600" cy="4847693"/>
          </a:xfrm>
        </p:spPr>
        <p:txBody>
          <a:bodyPr>
            <a:noAutofit/>
          </a:bodyPr>
          <a:lstStyle/>
          <a:p>
            <a:pPr algn="just" rtl="1" eaLnBrk="1" hangingPunct="1">
              <a:lnSpc>
                <a:spcPct val="150000"/>
              </a:lnSpc>
              <a:buFont typeface="Wingdings" panose="05000000000000000000" pitchFamily="2" charset="2"/>
              <a:buBlip>
                <a:blip r:embed="rId2"/>
              </a:buBlip>
              <a:defRPr/>
            </a:pPr>
            <a:r>
              <a:rPr lang="fa-IR" sz="2000" b="1" dirty="0">
                <a:solidFill>
                  <a:srgbClr val="0070C0"/>
                </a:solidFill>
                <a:cs typeface="2  Mitra" panose="00000400000000000000" pitchFamily="2" charset="-78"/>
              </a:rPr>
              <a:t> پشت آخرین دندان </a:t>
            </a:r>
            <a:r>
              <a:rPr lang="fa-IR" sz="2000" b="1" dirty="0">
                <a:solidFill>
                  <a:schemeClr val="tx1"/>
                </a:solidFill>
                <a:cs typeface="2  Mitra" panose="00000400000000000000" pitchFamily="2" charset="-78"/>
              </a:rPr>
              <a:t>هر فک را نیز مثل دندان های دیگر </a:t>
            </a:r>
            <a:r>
              <a:rPr lang="fa-IR" sz="2000" b="1" dirty="0">
                <a:solidFill>
                  <a:srgbClr val="FF0000"/>
                </a:solidFill>
                <a:cs typeface="2  Mitra" panose="00000400000000000000" pitchFamily="2" charset="-78"/>
              </a:rPr>
              <a:t>نخ بکشید</a:t>
            </a:r>
            <a:r>
              <a:rPr lang="fa-IR" sz="2000" b="1" dirty="0">
                <a:solidFill>
                  <a:schemeClr val="tx1"/>
                </a:solidFill>
                <a:cs typeface="2  Mitra" panose="00000400000000000000" pitchFamily="2" charset="-78"/>
              </a:rPr>
              <a:t>.</a:t>
            </a:r>
          </a:p>
          <a:p>
            <a:pPr algn="just" rtl="1" eaLnBrk="1" hangingPunct="1">
              <a:lnSpc>
                <a:spcPct val="150000"/>
              </a:lnSpc>
              <a:buFont typeface="Wingdings" panose="05000000000000000000" pitchFamily="2" charset="2"/>
              <a:buBlip>
                <a:blip r:embed="rId2"/>
              </a:buBlip>
              <a:defRPr/>
            </a:pPr>
            <a:r>
              <a:rPr lang="ar-SA" sz="2000" b="1" dirty="0" smtClean="0">
                <a:solidFill>
                  <a:schemeClr val="tx1"/>
                </a:solidFill>
                <a:cs typeface="2  Mitra" panose="00000400000000000000" pitchFamily="2" charset="-78"/>
              </a:rPr>
              <a:t>استفاده </a:t>
            </a:r>
            <a:r>
              <a:rPr lang="ar-SA" sz="2000" b="1" dirty="0">
                <a:solidFill>
                  <a:schemeClr val="tx1"/>
                </a:solidFill>
                <a:cs typeface="2  Mitra" panose="00000400000000000000" pitchFamily="2" charset="-78"/>
              </a:rPr>
              <a:t>از نخ دندان براي كودك بايد به كمك </a:t>
            </a:r>
            <a:r>
              <a:rPr lang="ar-SA" sz="2000" b="1" dirty="0">
                <a:solidFill>
                  <a:srgbClr val="3366FF"/>
                </a:solidFill>
                <a:cs typeface="2  Mitra" panose="00000400000000000000" pitchFamily="2" charset="-78"/>
              </a:rPr>
              <a:t>والديني كه آموزش ديده </a:t>
            </a:r>
            <a:r>
              <a:rPr lang="ar-SA" sz="2000" b="1" dirty="0" smtClean="0">
                <a:solidFill>
                  <a:schemeClr val="tx1"/>
                </a:solidFill>
                <a:cs typeface="2  Mitra" panose="00000400000000000000" pitchFamily="2" charset="-78"/>
              </a:rPr>
              <a:t>باشند</a:t>
            </a:r>
            <a:r>
              <a:rPr lang="fa-IR" sz="2000" b="1" dirty="0" smtClean="0">
                <a:solidFill>
                  <a:schemeClr val="tx1"/>
                </a:solidFill>
                <a:cs typeface="2  Mitra" panose="00000400000000000000" pitchFamily="2" charset="-78"/>
              </a:rPr>
              <a:t> </a:t>
            </a:r>
            <a:r>
              <a:rPr lang="ar-SA" sz="2000" b="1" dirty="0" smtClean="0">
                <a:solidFill>
                  <a:schemeClr val="tx1"/>
                </a:solidFill>
                <a:cs typeface="2  Mitra" panose="00000400000000000000" pitchFamily="2" charset="-78"/>
              </a:rPr>
              <a:t>انجام </a:t>
            </a:r>
            <a:r>
              <a:rPr lang="ar-SA" sz="2000" b="1" dirty="0">
                <a:solidFill>
                  <a:schemeClr val="tx1"/>
                </a:solidFill>
                <a:cs typeface="2  Mitra" panose="00000400000000000000" pitchFamily="2" charset="-78"/>
              </a:rPr>
              <a:t>پذيرد.</a:t>
            </a:r>
          </a:p>
          <a:p>
            <a:pPr algn="just" rtl="1" eaLnBrk="1" hangingPunct="1">
              <a:lnSpc>
                <a:spcPct val="150000"/>
              </a:lnSpc>
              <a:buFont typeface="Wingdings" panose="05000000000000000000" pitchFamily="2" charset="2"/>
              <a:buBlip>
                <a:blip r:embed="rId2"/>
              </a:buBlip>
              <a:defRPr/>
            </a:pPr>
            <a:r>
              <a:rPr lang="fa-IR" sz="2000" b="1" dirty="0">
                <a:solidFill>
                  <a:schemeClr val="tx1"/>
                </a:solidFill>
                <a:cs typeface="2  Mitra" panose="00000400000000000000" pitchFamily="2" charset="-78"/>
              </a:rPr>
              <a:t> </a:t>
            </a:r>
            <a:r>
              <a:rPr lang="ar-SA" sz="2000" b="1" dirty="0">
                <a:solidFill>
                  <a:schemeClr val="tx1"/>
                </a:solidFill>
                <a:cs typeface="2  Mitra" panose="00000400000000000000" pitchFamily="2" charset="-78"/>
              </a:rPr>
              <a:t>بهتراست </a:t>
            </a:r>
            <a:r>
              <a:rPr lang="ar-SA" sz="2000" b="1" dirty="0" smtClean="0">
                <a:solidFill>
                  <a:schemeClr val="tx1"/>
                </a:solidFill>
                <a:cs typeface="2  Mitra" panose="00000400000000000000" pitchFamily="2" charset="-78"/>
              </a:rPr>
              <a:t>روزي</a:t>
            </a:r>
            <a:r>
              <a:rPr lang="fa-IR" sz="2000" b="1" dirty="0" smtClean="0">
                <a:solidFill>
                  <a:schemeClr val="tx1"/>
                </a:solidFill>
                <a:cs typeface="2  Mitra" panose="00000400000000000000" pitchFamily="2" charset="-78"/>
              </a:rPr>
              <a:t> </a:t>
            </a:r>
            <a:r>
              <a:rPr lang="fa-IR" sz="2000" b="1" dirty="0" smtClean="0">
                <a:solidFill>
                  <a:srgbClr val="00B050"/>
                </a:solidFill>
                <a:cs typeface="2  Mitra" panose="00000400000000000000" pitchFamily="2" charset="-78"/>
              </a:rPr>
              <a:t>دو </a:t>
            </a:r>
            <a:r>
              <a:rPr lang="ar-SA" sz="2000" b="1" dirty="0" smtClean="0">
                <a:solidFill>
                  <a:srgbClr val="00B050"/>
                </a:solidFill>
                <a:cs typeface="2  Mitra" panose="00000400000000000000" pitchFamily="2" charset="-78"/>
              </a:rPr>
              <a:t>بار </a:t>
            </a:r>
            <a:r>
              <a:rPr lang="ar-SA" sz="2000" b="1" dirty="0">
                <a:solidFill>
                  <a:srgbClr val="FF00FF"/>
                </a:solidFill>
                <a:cs typeface="2  Mitra" panose="00000400000000000000" pitchFamily="2" charset="-78"/>
              </a:rPr>
              <a:t>(</a:t>
            </a:r>
            <a:r>
              <a:rPr lang="ar-SA" sz="2000" b="1" dirty="0" smtClean="0">
                <a:solidFill>
                  <a:srgbClr val="FF00FF"/>
                </a:solidFill>
                <a:cs typeface="2  Mitra" panose="00000400000000000000" pitchFamily="2" charset="-78"/>
              </a:rPr>
              <a:t>شب</a:t>
            </a:r>
            <a:r>
              <a:rPr lang="fa-IR" sz="2000" b="1" dirty="0" smtClean="0">
                <a:solidFill>
                  <a:srgbClr val="FF00FF"/>
                </a:solidFill>
                <a:cs typeface="2  Mitra" panose="00000400000000000000" pitchFamily="2" charset="-78"/>
              </a:rPr>
              <a:t>ها قبل از خواب </a:t>
            </a:r>
            <a:r>
              <a:rPr lang="ar-SA" sz="2000" b="1" dirty="0" smtClean="0">
                <a:solidFill>
                  <a:srgbClr val="FF00FF"/>
                </a:solidFill>
                <a:cs typeface="2  Mitra" panose="00000400000000000000" pitchFamily="2" charset="-78"/>
              </a:rPr>
              <a:t>و</a:t>
            </a:r>
            <a:r>
              <a:rPr lang="fa-IR" sz="2000" b="1" dirty="0" smtClean="0">
                <a:solidFill>
                  <a:srgbClr val="FF00FF"/>
                </a:solidFill>
                <a:cs typeface="2  Mitra" panose="00000400000000000000" pitchFamily="2" charset="-78"/>
              </a:rPr>
              <a:t> </a:t>
            </a:r>
            <a:r>
              <a:rPr lang="ar-SA" sz="2000" b="1" dirty="0" smtClean="0">
                <a:solidFill>
                  <a:srgbClr val="FF00FF"/>
                </a:solidFill>
                <a:cs typeface="2  Mitra" panose="00000400000000000000" pitchFamily="2" charset="-78"/>
              </a:rPr>
              <a:t>صبح</a:t>
            </a:r>
            <a:r>
              <a:rPr lang="fa-IR" sz="2000" b="1" dirty="0" smtClean="0">
                <a:solidFill>
                  <a:srgbClr val="FF00FF"/>
                </a:solidFill>
                <a:cs typeface="2  Mitra" panose="00000400000000000000" pitchFamily="2" charset="-78"/>
              </a:rPr>
              <a:t>ها بعد از صبحانه</a:t>
            </a:r>
            <a:r>
              <a:rPr lang="ar-SA" sz="2000" b="1" dirty="0" smtClean="0">
                <a:solidFill>
                  <a:srgbClr val="FF00FF"/>
                </a:solidFill>
                <a:cs typeface="2  Mitra" panose="00000400000000000000" pitchFamily="2" charset="-78"/>
              </a:rPr>
              <a:t>)</a:t>
            </a:r>
            <a:r>
              <a:rPr lang="fa-IR" sz="2000" b="1" dirty="0" smtClean="0">
                <a:solidFill>
                  <a:schemeClr val="tx1"/>
                </a:solidFill>
                <a:cs typeface="2  Mitra" panose="00000400000000000000" pitchFamily="2" charset="-78"/>
              </a:rPr>
              <a:t> </a:t>
            </a:r>
            <a:r>
              <a:rPr lang="ar-SA" sz="2000" b="1" dirty="0" smtClean="0">
                <a:solidFill>
                  <a:schemeClr val="tx1"/>
                </a:solidFill>
                <a:cs typeface="2  Mitra" panose="00000400000000000000" pitchFamily="2" charset="-78"/>
              </a:rPr>
              <a:t>از </a:t>
            </a:r>
            <a:r>
              <a:rPr lang="ar-SA" sz="2000" b="1" dirty="0">
                <a:solidFill>
                  <a:schemeClr val="tx1"/>
                </a:solidFill>
                <a:cs typeface="2  Mitra" panose="00000400000000000000" pitchFamily="2" charset="-78"/>
              </a:rPr>
              <a:t>نخ دندان </a:t>
            </a:r>
            <a:r>
              <a:rPr lang="ar-SA" sz="2000" b="1" dirty="0" smtClean="0">
                <a:solidFill>
                  <a:schemeClr val="tx1"/>
                </a:solidFill>
                <a:cs typeface="2  Mitra" panose="00000400000000000000" pitchFamily="2" charset="-78"/>
              </a:rPr>
              <a:t>استفاده كنيد.</a:t>
            </a:r>
            <a:r>
              <a:rPr lang="fa-IR" sz="2000" b="1" dirty="0" smtClean="0">
                <a:solidFill>
                  <a:schemeClr val="tx1"/>
                </a:solidFill>
                <a:cs typeface="2  Mitra" panose="00000400000000000000" pitchFamily="2" charset="-78"/>
              </a:rPr>
              <a:t> </a:t>
            </a:r>
            <a:r>
              <a:rPr lang="ar-SA" sz="2000" b="1" dirty="0" smtClean="0">
                <a:solidFill>
                  <a:schemeClr val="tx1"/>
                </a:solidFill>
                <a:cs typeface="2  Mitra" panose="00000400000000000000" pitchFamily="2" charset="-78"/>
              </a:rPr>
              <a:t>در </a:t>
            </a:r>
            <a:r>
              <a:rPr lang="ar-SA" sz="2000" b="1" dirty="0">
                <a:solidFill>
                  <a:schemeClr val="tx1"/>
                </a:solidFill>
                <a:cs typeface="2  Mitra" panose="00000400000000000000" pitchFamily="2" charset="-78"/>
              </a:rPr>
              <a:t>غير اين صورت </a:t>
            </a:r>
            <a:r>
              <a:rPr lang="ar-SA" sz="2000" b="1" dirty="0">
                <a:solidFill>
                  <a:srgbClr val="FF00FF"/>
                </a:solidFill>
                <a:cs typeface="2  Mitra" panose="00000400000000000000" pitchFamily="2" charset="-78"/>
              </a:rPr>
              <a:t>حداقل شبها قبل از خواب </a:t>
            </a:r>
            <a:r>
              <a:rPr lang="ar-SA" sz="2000" b="1" dirty="0">
                <a:solidFill>
                  <a:srgbClr val="FF0000"/>
                </a:solidFill>
                <a:cs typeface="2  Mitra" panose="00000400000000000000" pitchFamily="2" charset="-78"/>
              </a:rPr>
              <a:t>ابتدا </a:t>
            </a:r>
            <a:r>
              <a:rPr lang="ar-SA" sz="2000" b="1" dirty="0">
                <a:solidFill>
                  <a:schemeClr val="tx1"/>
                </a:solidFill>
                <a:cs typeface="2  Mitra" panose="00000400000000000000" pitchFamily="2" charset="-78"/>
              </a:rPr>
              <a:t>از </a:t>
            </a:r>
            <a:r>
              <a:rPr lang="ar-SA" sz="2000" b="1" dirty="0">
                <a:solidFill>
                  <a:srgbClr val="00B0F0"/>
                </a:solidFill>
                <a:cs typeface="2  Mitra" panose="00000400000000000000" pitchFamily="2" charset="-78"/>
              </a:rPr>
              <a:t>نخ دندان </a:t>
            </a:r>
            <a:r>
              <a:rPr lang="ar-SA" sz="2000" b="1" dirty="0">
                <a:solidFill>
                  <a:schemeClr val="tx1"/>
                </a:solidFill>
                <a:cs typeface="2  Mitra" panose="00000400000000000000" pitchFamily="2" charset="-78"/>
              </a:rPr>
              <a:t>استفاده كرده </a:t>
            </a:r>
            <a:r>
              <a:rPr lang="ar-SA" sz="2000" b="1" dirty="0">
                <a:solidFill>
                  <a:srgbClr val="FF0000"/>
                </a:solidFill>
                <a:cs typeface="2  Mitra" panose="00000400000000000000" pitchFamily="2" charset="-78"/>
              </a:rPr>
              <a:t>سپس</a:t>
            </a:r>
            <a:r>
              <a:rPr lang="ar-SA" sz="2000" b="1" dirty="0">
                <a:solidFill>
                  <a:schemeClr val="tx1"/>
                </a:solidFill>
                <a:cs typeface="2  Mitra" panose="00000400000000000000" pitchFamily="2" charset="-78"/>
              </a:rPr>
              <a:t> دندانها را </a:t>
            </a:r>
            <a:r>
              <a:rPr lang="ar-SA" sz="2000" b="1" dirty="0">
                <a:solidFill>
                  <a:srgbClr val="00B0F0"/>
                </a:solidFill>
                <a:cs typeface="2  Mitra" panose="00000400000000000000" pitchFamily="2" charset="-78"/>
              </a:rPr>
              <a:t>مسواك</a:t>
            </a:r>
            <a:r>
              <a:rPr lang="ar-SA" sz="2000" b="1" dirty="0">
                <a:solidFill>
                  <a:schemeClr val="tx1"/>
                </a:solidFill>
                <a:cs typeface="2  Mitra" panose="00000400000000000000" pitchFamily="2" charset="-78"/>
              </a:rPr>
              <a:t> </a:t>
            </a:r>
            <a:r>
              <a:rPr lang="ar-SA" sz="2000" b="1" dirty="0" smtClean="0">
                <a:solidFill>
                  <a:schemeClr val="tx1"/>
                </a:solidFill>
                <a:cs typeface="2  Mitra" panose="00000400000000000000" pitchFamily="2" charset="-78"/>
              </a:rPr>
              <a:t>كنيد</a:t>
            </a:r>
            <a:r>
              <a:rPr lang="fa-IR" sz="2000" b="1" dirty="0" smtClean="0">
                <a:solidFill>
                  <a:schemeClr val="tx1"/>
                </a:solidFill>
                <a:cs typeface="2  Mitra" panose="00000400000000000000" pitchFamily="2" charset="-78"/>
              </a:rPr>
              <a:t>.</a:t>
            </a:r>
            <a:r>
              <a:rPr lang="ar-SA" sz="2000" b="1" dirty="0" smtClean="0">
                <a:solidFill>
                  <a:schemeClr val="tx1"/>
                </a:solidFill>
                <a:cs typeface="2  Mitra" panose="00000400000000000000" pitchFamily="2" charset="-78"/>
              </a:rPr>
              <a:t> </a:t>
            </a:r>
            <a:endParaRPr lang="ar-SA" sz="2000" b="1" dirty="0">
              <a:solidFill>
                <a:schemeClr val="tx1"/>
              </a:solidFill>
              <a:cs typeface="2  Mitra" panose="00000400000000000000" pitchFamily="2" charset="-78"/>
            </a:endParaRPr>
          </a:p>
          <a:p>
            <a:pPr marL="0" indent="0" algn="just" rtl="1" eaLnBrk="1" hangingPunct="1">
              <a:lnSpc>
                <a:spcPct val="150000"/>
              </a:lnSpc>
              <a:buNone/>
              <a:defRPr/>
            </a:pPr>
            <a:endParaRPr lang="ar-SA" sz="2700" b="1" dirty="0" smtClean="0"/>
          </a:p>
        </p:txBody>
      </p:sp>
      <p:sp>
        <p:nvSpPr>
          <p:cNvPr id="6" name="Title 3"/>
          <p:cNvSpPr txBox="1">
            <a:spLocks/>
          </p:cNvSpPr>
          <p:nvPr/>
        </p:nvSpPr>
        <p:spPr>
          <a:xfrm>
            <a:off x="2895600" y="454177"/>
            <a:ext cx="3888000" cy="685800"/>
          </a:xfrm>
          <a:prstGeom prst="roundRect">
            <a:avLst/>
          </a:prstGeom>
          <a:ln w="28575" cap="flat" cmpd="sng" algn="ctr">
            <a:solidFill>
              <a:srgbClr val="00B050"/>
            </a:solidFill>
            <a:prstDash val="solid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1">
              <a:defRPr sz="216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2  Mitra" pitchFamily="2" charset="-78"/>
              </a:defRPr>
            </a:pPr>
            <a:r>
              <a:rPr lang="fa-IR" altLang="en-US" sz="4000" dirty="0" smtClean="0">
                <a:solidFill>
                  <a:srgbClr val="FF0000"/>
                </a:solidFill>
                <a:cs typeface="2  Titr" pitchFamily="2" charset="-78"/>
              </a:rPr>
              <a:t>توجه کنید:</a:t>
            </a:r>
            <a:endParaRPr lang="fa-IR" sz="4000" b="1" dirty="0">
              <a:solidFill>
                <a:srgbClr val="FF0000"/>
              </a:solidFill>
              <a:cs typeface="2  Titr" pitchFamily="2" charset="-78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8086" y="94948"/>
            <a:ext cx="1981200" cy="175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0547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7" name="Rectangle 3"/>
          <p:cNvSpPr>
            <a:spLocks noGrp="1" noChangeArrowheads="1"/>
          </p:cNvSpPr>
          <p:nvPr>
            <p:ph idx="1"/>
          </p:nvPr>
        </p:nvSpPr>
        <p:spPr>
          <a:xfrm>
            <a:off x="685799" y="1219200"/>
            <a:ext cx="7924802" cy="4953000"/>
          </a:xfrm>
        </p:spPr>
        <p:txBody>
          <a:bodyPr>
            <a:noAutofit/>
          </a:bodyPr>
          <a:lstStyle/>
          <a:p>
            <a:pPr algn="just" rtl="1" eaLnBrk="1" hangingPunct="1">
              <a:lnSpc>
                <a:spcPct val="250000"/>
              </a:lnSpc>
              <a:buClr>
                <a:srgbClr val="00B050"/>
              </a:buClr>
              <a:buFont typeface="Wingdings" panose="05000000000000000000" pitchFamily="2" charset="2"/>
              <a:buChar char="v"/>
            </a:pPr>
            <a:r>
              <a:rPr lang="fa-IR" altLang="en-US" b="1" dirty="0" smtClean="0">
                <a:solidFill>
                  <a:srgbClr val="00B0F0"/>
                </a:solidFill>
                <a:cs typeface="2  Mitra" panose="00000400000000000000" pitchFamily="2" charset="-78"/>
              </a:rPr>
              <a:t> استفاده از مسواک و خمیر دندان</a:t>
            </a:r>
          </a:p>
          <a:p>
            <a:pPr algn="just" rtl="1" eaLnBrk="1" hangingPunct="1">
              <a:lnSpc>
                <a:spcPct val="250000"/>
              </a:lnSpc>
              <a:buClr>
                <a:srgbClr val="00B050"/>
              </a:buClr>
              <a:buFont typeface="Wingdings" panose="05000000000000000000" pitchFamily="2" charset="2"/>
              <a:buChar char="v"/>
            </a:pPr>
            <a:r>
              <a:rPr lang="fa-IR" altLang="en-US" b="1" dirty="0" smtClean="0">
                <a:cs typeface="2  Mitra" panose="00000400000000000000" pitchFamily="2" charset="-78"/>
              </a:rPr>
              <a:t>استفاده از نخ دندان</a:t>
            </a:r>
          </a:p>
          <a:p>
            <a:pPr algn="just" rtl="1" eaLnBrk="1" hangingPunct="1">
              <a:lnSpc>
                <a:spcPct val="250000"/>
              </a:lnSpc>
              <a:buClr>
                <a:srgbClr val="00B050"/>
              </a:buClr>
              <a:buFont typeface="Wingdings" panose="05000000000000000000" pitchFamily="2" charset="2"/>
              <a:buChar char="v"/>
            </a:pPr>
            <a:r>
              <a:rPr lang="fa-IR" altLang="en-US" b="1" dirty="0" smtClean="0">
                <a:solidFill>
                  <a:srgbClr val="CC00FF"/>
                </a:solidFill>
                <a:cs typeface="2  Mitra" panose="00000400000000000000" pitchFamily="2" charset="-78"/>
              </a:rPr>
              <a:t>رژیم غذایی و سلامت دهان و دندان کودکان</a:t>
            </a:r>
          </a:p>
        </p:txBody>
      </p:sp>
      <p:sp>
        <p:nvSpPr>
          <p:cNvPr id="4" name="Title 3"/>
          <p:cNvSpPr txBox="1">
            <a:spLocks/>
          </p:cNvSpPr>
          <p:nvPr/>
        </p:nvSpPr>
        <p:spPr>
          <a:xfrm>
            <a:off x="2233494" y="466740"/>
            <a:ext cx="5157905" cy="752460"/>
          </a:xfrm>
          <a:prstGeom prst="roundRect">
            <a:avLst/>
          </a:prstGeom>
          <a:ln w="28575" cap="flat" cmpd="sng" algn="ctr">
            <a:solidFill>
              <a:srgbClr val="00B050"/>
            </a:solidFill>
            <a:prstDash val="solid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1">
              <a:defRPr sz="216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2  Mitra" pitchFamily="2" charset="-78"/>
              </a:defRPr>
            </a:pPr>
            <a:r>
              <a:rPr lang="fa-IR" sz="2400" b="1" dirty="0" smtClean="0">
                <a:solidFill>
                  <a:srgbClr val="FF0000"/>
                </a:solidFill>
                <a:cs typeface="2  Titr" pitchFamily="2" charset="-78"/>
              </a:rPr>
              <a:t>راههای پیشگیری </a:t>
            </a:r>
            <a:r>
              <a:rPr lang="fa-IR" sz="2400" b="1" dirty="0">
                <a:solidFill>
                  <a:srgbClr val="FF0000"/>
                </a:solidFill>
                <a:cs typeface="2  Titr" pitchFamily="2" charset="-78"/>
              </a:rPr>
              <a:t>از پوسیدگی</a:t>
            </a:r>
          </a:p>
        </p:txBody>
      </p:sp>
      <p:pic>
        <p:nvPicPr>
          <p:cNvPr id="6" name="Picture 2" descr="D:\E\Pictures\Demo Album\Anemation\Animation\دهان و دندان\l10.gif"/>
          <p:cNvPicPr>
            <a:picLocks noChangeAspect="1" noChangeArrowheads="1" noCrop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42693" y="2674084"/>
            <a:ext cx="1331878" cy="16488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1634" y="839070"/>
            <a:ext cx="2123429" cy="1440000"/>
          </a:xfrm>
          <a:prstGeom prst="rect">
            <a:avLst/>
          </a:prstGeom>
        </p:spPr>
      </p:pic>
      <p:pic>
        <p:nvPicPr>
          <p:cNvPr id="1030" name="Picture 6" descr="گالری عکس رشد - تغذيه,سلف مدرسه,غذاخوري مدرسه,مدرسه,تصوير متحرک,Animation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9064" y="5334000"/>
            <a:ext cx="3333750" cy="1346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2452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5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1295400"/>
            <a:ext cx="7696200" cy="4859870"/>
          </a:xfrm>
        </p:spPr>
        <p:txBody>
          <a:bodyPr>
            <a:normAutofit/>
          </a:bodyPr>
          <a:lstStyle/>
          <a:p>
            <a:pPr algn="just" rtl="1" eaLnBrk="1" hangingPunct="1">
              <a:lnSpc>
                <a:spcPct val="150000"/>
              </a:lnSpc>
              <a:buFont typeface="Wingdings" panose="05000000000000000000" pitchFamily="2" charset="2"/>
              <a:buBlip>
                <a:blip r:embed="rId2"/>
              </a:buBlip>
              <a:defRPr/>
            </a:pPr>
            <a:r>
              <a:rPr lang="ar-SA" sz="2000" b="1" dirty="0" smtClean="0">
                <a:solidFill>
                  <a:schemeClr val="tx1"/>
                </a:solidFill>
                <a:cs typeface="2  Mitra" panose="00000400000000000000" pitchFamily="2" charset="-78"/>
              </a:rPr>
              <a:t>اگر </a:t>
            </a:r>
            <a:r>
              <a:rPr lang="ar-SA" sz="2000" b="1" dirty="0">
                <a:solidFill>
                  <a:schemeClr val="tx1"/>
                </a:solidFill>
                <a:cs typeface="2  Mitra" panose="00000400000000000000" pitchFamily="2" charset="-78"/>
              </a:rPr>
              <a:t>هنگام مسواك زدن و نخ كشيدن </a:t>
            </a:r>
            <a:r>
              <a:rPr lang="ar-SA" sz="2000" b="1" dirty="0" smtClean="0">
                <a:solidFill>
                  <a:schemeClr val="tx1"/>
                </a:solidFill>
                <a:cs typeface="2  Mitra" panose="00000400000000000000" pitchFamily="2" charset="-78"/>
              </a:rPr>
              <a:t>دندان</a:t>
            </a:r>
            <a:r>
              <a:rPr lang="fa-IR" sz="2000" b="1" dirty="0" smtClean="0">
                <a:solidFill>
                  <a:schemeClr val="tx1"/>
                </a:solidFill>
                <a:cs typeface="2  Mitra" panose="00000400000000000000" pitchFamily="2" charset="-78"/>
              </a:rPr>
              <a:t> </a:t>
            </a:r>
            <a:r>
              <a:rPr lang="ar-SA" sz="2000" b="1" dirty="0" smtClean="0">
                <a:solidFill>
                  <a:schemeClr val="tx1"/>
                </a:solidFill>
                <a:cs typeface="2  Mitra" panose="00000400000000000000" pitchFamily="2" charset="-78"/>
              </a:rPr>
              <a:t>ها،</a:t>
            </a:r>
            <a:r>
              <a:rPr lang="fa-IR" sz="2000" b="1" dirty="0" smtClean="0">
                <a:solidFill>
                  <a:schemeClr val="tx1"/>
                </a:solidFill>
                <a:cs typeface="2  Mitra" panose="00000400000000000000" pitchFamily="2" charset="-78"/>
              </a:rPr>
              <a:t> </a:t>
            </a:r>
            <a:r>
              <a:rPr lang="ar-SA" sz="2000" b="1" dirty="0" smtClean="0">
                <a:solidFill>
                  <a:schemeClr val="tx1"/>
                </a:solidFill>
                <a:cs typeface="2  Mitra" panose="00000400000000000000" pitchFamily="2" charset="-78"/>
              </a:rPr>
              <a:t>درد </a:t>
            </a:r>
            <a:r>
              <a:rPr lang="ar-SA" sz="2000" b="1" dirty="0">
                <a:solidFill>
                  <a:schemeClr val="tx1"/>
                </a:solidFill>
                <a:cs typeface="2  Mitra" panose="00000400000000000000" pitchFamily="2" charset="-78"/>
              </a:rPr>
              <a:t>و خونريزي وجود </a:t>
            </a:r>
            <a:r>
              <a:rPr lang="ar-SA" sz="2000" b="1" dirty="0" smtClean="0">
                <a:solidFill>
                  <a:schemeClr val="tx1"/>
                </a:solidFill>
                <a:cs typeface="2  Mitra" panose="00000400000000000000" pitchFamily="2" charset="-78"/>
              </a:rPr>
              <a:t>داشت،</a:t>
            </a:r>
            <a:r>
              <a:rPr lang="fa-IR" sz="2000" b="1" dirty="0" smtClean="0">
                <a:solidFill>
                  <a:schemeClr val="tx1"/>
                </a:solidFill>
                <a:cs typeface="2  Mitra" panose="00000400000000000000" pitchFamily="2" charset="-78"/>
              </a:rPr>
              <a:t> جای نگرانی نیست. </a:t>
            </a:r>
            <a:r>
              <a:rPr lang="ar-SA" sz="2000" b="1" dirty="0" smtClean="0">
                <a:solidFill>
                  <a:schemeClr val="tx1"/>
                </a:solidFill>
                <a:cs typeface="2  Mitra" panose="00000400000000000000" pitchFamily="2" charset="-78"/>
              </a:rPr>
              <a:t>در </a:t>
            </a:r>
            <a:r>
              <a:rPr lang="ar-SA" sz="2000" b="1" dirty="0">
                <a:solidFill>
                  <a:schemeClr val="tx1"/>
                </a:solidFill>
                <a:cs typeface="2  Mitra" panose="00000400000000000000" pitchFamily="2" charset="-78"/>
              </a:rPr>
              <a:t>اكثر مواقع با ادامه </a:t>
            </a:r>
            <a:r>
              <a:rPr lang="ar-SA" sz="2000" b="1" dirty="0" smtClean="0">
                <a:solidFill>
                  <a:schemeClr val="tx1"/>
                </a:solidFill>
                <a:cs typeface="2  Mitra" panose="00000400000000000000" pitchFamily="2" charset="-78"/>
              </a:rPr>
              <a:t>اين</a:t>
            </a:r>
            <a:r>
              <a:rPr lang="fa-IR" sz="2000" b="1" dirty="0" smtClean="0">
                <a:solidFill>
                  <a:schemeClr val="tx1"/>
                </a:solidFill>
                <a:cs typeface="2  Mitra" panose="00000400000000000000" pitchFamily="2" charset="-78"/>
              </a:rPr>
              <a:t> </a:t>
            </a:r>
            <a:r>
              <a:rPr lang="ar-SA" sz="2000" b="1" dirty="0" smtClean="0">
                <a:solidFill>
                  <a:schemeClr val="tx1"/>
                </a:solidFill>
                <a:cs typeface="2  Mitra" panose="00000400000000000000" pitchFamily="2" charset="-78"/>
              </a:rPr>
              <a:t>كار</a:t>
            </a:r>
            <a:r>
              <a:rPr lang="fa-IR" sz="2000" b="1" dirty="0" smtClean="0">
                <a:solidFill>
                  <a:schemeClr val="tx1"/>
                </a:solidFill>
                <a:cs typeface="2  Mitra" panose="00000400000000000000" pitchFamily="2" charset="-78"/>
              </a:rPr>
              <a:t> و </a:t>
            </a:r>
            <a:r>
              <a:rPr lang="ar-SA" sz="2000" b="1" dirty="0" smtClean="0">
                <a:solidFill>
                  <a:schemeClr val="tx1"/>
                </a:solidFill>
                <a:cs typeface="2  Mitra" panose="00000400000000000000" pitchFamily="2" charset="-78"/>
              </a:rPr>
              <a:t>برطرف </a:t>
            </a:r>
            <a:r>
              <a:rPr lang="ar-SA" sz="2000" b="1" dirty="0">
                <a:solidFill>
                  <a:schemeClr val="tx1"/>
                </a:solidFill>
                <a:cs typeface="2  Mitra" panose="00000400000000000000" pitchFamily="2" charset="-78"/>
              </a:rPr>
              <a:t>شدن التهاب </a:t>
            </a:r>
            <a:r>
              <a:rPr lang="ar-SA" sz="2000" b="1" dirty="0" smtClean="0">
                <a:solidFill>
                  <a:schemeClr val="tx1"/>
                </a:solidFill>
                <a:cs typeface="2  Mitra" panose="00000400000000000000" pitchFamily="2" charset="-78"/>
              </a:rPr>
              <a:t>لثه،</a:t>
            </a:r>
            <a:r>
              <a:rPr lang="fa-IR" sz="2000" b="1" dirty="0" smtClean="0">
                <a:solidFill>
                  <a:schemeClr val="tx1"/>
                </a:solidFill>
                <a:cs typeface="2  Mitra" panose="00000400000000000000" pitchFamily="2" charset="-78"/>
              </a:rPr>
              <a:t> </a:t>
            </a:r>
            <a:r>
              <a:rPr lang="ar-SA" sz="2000" b="1" dirty="0" smtClean="0">
                <a:solidFill>
                  <a:schemeClr val="tx1"/>
                </a:solidFill>
                <a:cs typeface="2  Mitra" panose="00000400000000000000" pitchFamily="2" charset="-78"/>
              </a:rPr>
              <a:t>درد </a:t>
            </a:r>
            <a:r>
              <a:rPr lang="ar-SA" sz="2000" b="1" dirty="0">
                <a:solidFill>
                  <a:schemeClr val="tx1"/>
                </a:solidFill>
                <a:cs typeface="2  Mitra" panose="00000400000000000000" pitchFamily="2" charset="-78"/>
              </a:rPr>
              <a:t>و خونريزي هم از بين </a:t>
            </a:r>
            <a:r>
              <a:rPr lang="ar-SA" sz="2000" b="1" dirty="0" smtClean="0">
                <a:solidFill>
                  <a:schemeClr val="tx1"/>
                </a:solidFill>
                <a:cs typeface="2  Mitra" panose="00000400000000000000" pitchFamily="2" charset="-78"/>
              </a:rPr>
              <a:t>مي</a:t>
            </a:r>
            <a:r>
              <a:rPr lang="fa-IR" sz="2000" b="1" dirty="0" smtClean="0">
                <a:solidFill>
                  <a:schemeClr val="tx1"/>
                </a:solidFill>
                <a:cs typeface="2  Mitra" panose="00000400000000000000" pitchFamily="2" charset="-78"/>
              </a:rPr>
              <a:t> </a:t>
            </a:r>
            <a:r>
              <a:rPr lang="ar-SA" sz="2000" b="1" dirty="0" smtClean="0">
                <a:solidFill>
                  <a:schemeClr val="tx1"/>
                </a:solidFill>
                <a:cs typeface="2  Mitra" panose="00000400000000000000" pitchFamily="2" charset="-78"/>
              </a:rPr>
              <a:t>رود. </a:t>
            </a:r>
            <a:r>
              <a:rPr lang="ar-SA" sz="2000" b="1" dirty="0">
                <a:solidFill>
                  <a:schemeClr val="tx1"/>
                </a:solidFill>
                <a:cs typeface="2  Mitra" panose="00000400000000000000" pitchFamily="2" charset="-78"/>
              </a:rPr>
              <a:t>اگر پس از يك هفته علائم برطرف </a:t>
            </a:r>
            <a:r>
              <a:rPr lang="ar-SA" sz="2000" b="1" dirty="0" smtClean="0">
                <a:solidFill>
                  <a:schemeClr val="tx1"/>
                </a:solidFill>
                <a:cs typeface="2  Mitra" panose="00000400000000000000" pitchFamily="2" charset="-78"/>
              </a:rPr>
              <a:t>نشد</a:t>
            </a:r>
            <a:r>
              <a:rPr lang="fa-IR" sz="2000" b="1" dirty="0" smtClean="0">
                <a:solidFill>
                  <a:schemeClr val="tx1"/>
                </a:solidFill>
                <a:cs typeface="2  Mitra" panose="00000400000000000000" pitchFamily="2" charset="-78"/>
              </a:rPr>
              <a:t>،</a:t>
            </a:r>
            <a:r>
              <a:rPr lang="ar-SA" sz="2000" b="1" dirty="0" smtClean="0">
                <a:solidFill>
                  <a:schemeClr val="tx1"/>
                </a:solidFill>
                <a:cs typeface="2  Mitra" panose="00000400000000000000" pitchFamily="2" charset="-78"/>
              </a:rPr>
              <a:t> </a:t>
            </a:r>
            <a:r>
              <a:rPr lang="fa-IR" sz="2000" b="1" dirty="0" smtClean="0">
                <a:solidFill>
                  <a:schemeClr val="tx1"/>
                </a:solidFill>
                <a:cs typeface="2  Mitra" panose="00000400000000000000" pitchFamily="2" charset="-78"/>
              </a:rPr>
              <a:t>باید </a:t>
            </a:r>
            <a:r>
              <a:rPr lang="ar-SA" sz="2000" b="1" dirty="0" smtClean="0">
                <a:solidFill>
                  <a:schemeClr val="tx1"/>
                </a:solidFill>
                <a:cs typeface="2  Mitra" panose="00000400000000000000" pitchFamily="2" charset="-78"/>
              </a:rPr>
              <a:t>به </a:t>
            </a:r>
            <a:r>
              <a:rPr lang="ar-SA" sz="2000" b="1" dirty="0">
                <a:solidFill>
                  <a:schemeClr val="tx1"/>
                </a:solidFill>
                <a:cs typeface="2  Mitra" panose="00000400000000000000" pitchFamily="2" charset="-78"/>
              </a:rPr>
              <a:t>دندانپزشك مراجعه شود. </a:t>
            </a:r>
            <a:endParaRPr lang="fa-IR" sz="2000" b="1" dirty="0" smtClean="0">
              <a:solidFill>
                <a:schemeClr val="tx1"/>
              </a:solidFill>
              <a:cs typeface="2  Mitra" panose="00000400000000000000" pitchFamily="2" charset="-78"/>
            </a:endParaRPr>
          </a:p>
          <a:p>
            <a:pPr algn="just" rtl="1" eaLnBrk="1" hangingPunct="1">
              <a:lnSpc>
                <a:spcPct val="150000"/>
              </a:lnSpc>
              <a:buFont typeface="Wingdings" panose="05000000000000000000" pitchFamily="2" charset="2"/>
              <a:buBlip>
                <a:blip r:embed="rId2"/>
              </a:buBlip>
              <a:defRPr/>
            </a:pPr>
            <a:r>
              <a:rPr lang="fa-IR" sz="2000" b="1" dirty="0" smtClean="0">
                <a:solidFill>
                  <a:schemeClr val="tx1"/>
                </a:solidFill>
                <a:cs typeface="2  Mitra" panose="00000400000000000000" pitchFamily="2" charset="-78"/>
              </a:rPr>
              <a:t>  نخ دندان کشیدن کلیه دندان ها حدود </a:t>
            </a:r>
            <a:r>
              <a:rPr lang="fa-IR" sz="2000" b="1" dirty="0" smtClean="0">
                <a:solidFill>
                  <a:srgbClr val="CC00FF"/>
                </a:solidFill>
                <a:cs typeface="2  Mitra" panose="00000400000000000000" pitchFamily="2" charset="-78"/>
              </a:rPr>
              <a:t>3 الی 4 دقیقه </a:t>
            </a:r>
            <a:r>
              <a:rPr lang="fa-IR" sz="2000" b="1" dirty="0" smtClean="0">
                <a:solidFill>
                  <a:schemeClr val="tx1"/>
                </a:solidFill>
                <a:cs typeface="2  Mitra" panose="00000400000000000000" pitchFamily="2" charset="-78"/>
              </a:rPr>
              <a:t>به طول می انجامد.</a:t>
            </a:r>
            <a:endParaRPr lang="fa-IR" sz="2000" b="1" dirty="0">
              <a:solidFill>
                <a:schemeClr val="tx1"/>
              </a:solidFill>
              <a:cs typeface="2  Mitra" panose="00000400000000000000" pitchFamily="2" charset="-78"/>
            </a:endParaRPr>
          </a:p>
          <a:p>
            <a:pPr algn="just" rtl="1" eaLnBrk="1" hangingPunct="1">
              <a:lnSpc>
                <a:spcPct val="150000"/>
              </a:lnSpc>
              <a:defRPr/>
            </a:pPr>
            <a:endParaRPr lang="ar-SA" sz="2000" b="1" dirty="0" smtClean="0"/>
          </a:p>
        </p:txBody>
      </p:sp>
      <p:sp>
        <p:nvSpPr>
          <p:cNvPr id="6" name="Title 3"/>
          <p:cNvSpPr txBox="1">
            <a:spLocks/>
          </p:cNvSpPr>
          <p:nvPr/>
        </p:nvSpPr>
        <p:spPr>
          <a:xfrm>
            <a:off x="2895600" y="372534"/>
            <a:ext cx="3888000" cy="685800"/>
          </a:xfrm>
          <a:prstGeom prst="roundRect">
            <a:avLst/>
          </a:prstGeom>
          <a:ln w="28575" cap="flat" cmpd="sng" algn="ctr">
            <a:solidFill>
              <a:srgbClr val="00B050"/>
            </a:solidFill>
            <a:prstDash val="solid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1">
              <a:defRPr sz="216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2  Mitra" pitchFamily="2" charset="-78"/>
              </a:defRPr>
            </a:pPr>
            <a:r>
              <a:rPr lang="fa-IR" altLang="en-US" sz="4000" dirty="0" smtClean="0">
                <a:solidFill>
                  <a:srgbClr val="FF0000"/>
                </a:solidFill>
                <a:cs typeface="2  Titr" pitchFamily="2" charset="-78"/>
              </a:rPr>
              <a:t>توجه کنید:</a:t>
            </a:r>
            <a:endParaRPr lang="fa-IR" sz="4000" b="1" dirty="0">
              <a:solidFill>
                <a:srgbClr val="FF0000"/>
              </a:solidFill>
              <a:cs typeface="2  Titr" pitchFamily="2" charset="-78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3400" y="4724400"/>
            <a:ext cx="2095500" cy="1596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4700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609600" y="762000"/>
            <a:ext cx="7924800" cy="39164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2800" b="1" dirty="0">
                <a:latin typeface="DastNevis"/>
                <a:cs typeface="2  Mitra" panose="00000400000000000000" pitchFamily="2" charset="-78"/>
              </a:rPr>
              <a:t>به جز </a:t>
            </a:r>
            <a:r>
              <a:rPr lang="fa-IR" sz="2800" b="1" dirty="0">
                <a:solidFill>
                  <a:srgbClr val="C00000"/>
                </a:solidFill>
                <a:latin typeface="DastNevis"/>
                <a:cs typeface="2  Mitra" panose="00000400000000000000" pitchFamily="2" charset="-78"/>
              </a:rPr>
              <a:t>نخ دندان </a:t>
            </a:r>
            <a:r>
              <a:rPr lang="fa-IR" sz="2800" b="1" dirty="0">
                <a:latin typeface="DastNevis"/>
                <a:cs typeface="2  Mitra" panose="00000400000000000000" pitchFamily="2" charset="-78"/>
              </a:rPr>
              <a:t>برای تمیز کردن سطوح بین دندان ها </a:t>
            </a:r>
            <a:r>
              <a:rPr lang="fa-IR" sz="2800" b="1" dirty="0">
                <a:solidFill>
                  <a:srgbClr val="CC0099"/>
                </a:solidFill>
                <a:latin typeface="DastNevis"/>
                <a:cs typeface="2  Mitra" panose="00000400000000000000" pitchFamily="2" charset="-78"/>
              </a:rPr>
              <a:t>از هیچ نوع نخ دیگر </a:t>
            </a:r>
            <a:r>
              <a:rPr lang="fa-IR" sz="2800" b="1" dirty="0">
                <a:latin typeface="DastNevis"/>
                <a:cs typeface="2  Mitra" panose="00000400000000000000" pitchFamily="2" charset="-78"/>
              </a:rPr>
              <a:t>یا</a:t>
            </a:r>
            <a:r>
              <a:rPr lang="fa-IR" sz="2800" b="1" dirty="0">
                <a:solidFill>
                  <a:srgbClr val="00B050"/>
                </a:solidFill>
                <a:latin typeface="DastNevis"/>
                <a:cs typeface="2  Mitra" panose="00000400000000000000" pitchFamily="2" charset="-78"/>
              </a:rPr>
              <a:t> وسایل سخت </a:t>
            </a:r>
            <a:r>
              <a:rPr lang="fa-IR" sz="2800" b="1" dirty="0">
                <a:latin typeface="DastNevis"/>
                <a:cs typeface="2  Mitra" panose="00000400000000000000" pitchFamily="2" charset="-78"/>
              </a:rPr>
              <a:t>و </a:t>
            </a:r>
            <a:r>
              <a:rPr lang="fa-IR" sz="2800" b="1" dirty="0">
                <a:solidFill>
                  <a:srgbClr val="00B050"/>
                </a:solidFill>
                <a:latin typeface="DastNevis"/>
                <a:cs typeface="2  Mitra" panose="00000400000000000000" pitchFamily="2" charset="-78"/>
              </a:rPr>
              <a:t>نوک تیز </a:t>
            </a:r>
            <a:r>
              <a:rPr lang="fa-IR" sz="2800" b="1" dirty="0">
                <a:latin typeface="DastNevis"/>
                <a:cs typeface="2  Mitra" panose="00000400000000000000" pitchFamily="2" charset="-78"/>
              </a:rPr>
              <a:t>مثل </a:t>
            </a:r>
            <a:r>
              <a:rPr lang="fa-IR" sz="2800" b="1" dirty="0">
                <a:solidFill>
                  <a:srgbClr val="00B050"/>
                </a:solidFill>
                <a:latin typeface="DastNevis"/>
                <a:cs typeface="2  Mitra" panose="00000400000000000000" pitchFamily="2" charset="-78"/>
              </a:rPr>
              <a:t>سنجاق</a:t>
            </a:r>
            <a:r>
              <a:rPr lang="fa-IR" sz="2800" b="1" dirty="0">
                <a:latin typeface="DastNevis"/>
                <a:cs typeface="2  Mitra" panose="00000400000000000000" pitchFamily="2" charset="-78"/>
              </a:rPr>
              <a:t> و </a:t>
            </a:r>
            <a:r>
              <a:rPr lang="fa-IR" sz="2800" b="1" dirty="0">
                <a:solidFill>
                  <a:srgbClr val="00B050"/>
                </a:solidFill>
                <a:latin typeface="DastNevis"/>
                <a:cs typeface="2  Mitra" panose="00000400000000000000" pitchFamily="2" charset="-78"/>
              </a:rPr>
              <a:t>چوب کبریت </a:t>
            </a:r>
            <a:r>
              <a:rPr lang="fa-IR" sz="2800" b="1" dirty="0">
                <a:latin typeface="DastNevis"/>
                <a:cs typeface="2  Mitra" panose="00000400000000000000" pitchFamily="2" charset="-78"/>
              </a:rPr>
              <a:t>استفاده نکنید</a:t>
            </a:r>
            <a:r>
              <a:rPr lang="fa-IR" sz="2800" b="1" dirty="0" smtClean="0">
                <a:latin typeface="DastNevis"/>
                <a:cs typeface="2  Mitra" panose="00000400000000000000" pitchFamily="2" charset="-78"/>
              </a:rPr>
              <a:t>.</a:t>
            </a:r>
          </a:p>
          <a:p>
            <a:pPr algn="ctr" rtl="1">
              <a:lnSpc>
                <a:spcPct val="150000"/>
              </a:lnSpc>
            </a:pPr>
            <a:r>
              <a:rPr lang="fa-IR" sz="2800" b="1" dirty="0">
                <a:solidFill>
                  <a:srgbClr val="FF0000"/>
                </a:solidFill>
                <a:latin typeface="DastNevis"/>
                <a:cs typeface="2  Mitra" panose="00000400000000000000" pitchFamily="2" charset="-78"/>
              </a:rPr>
              <a:t>(خلال </a:t>
            </a:r>
            <a:r>
              <a:rPr lang="fa-IR" sz="2800" b="1" dirty="0" smtClean="0">
                <a:solidFill>
                  <a:srgbClr val="FF0000"/>
                </a:solidFill>
                <a:latin typeface="DastNevis"/>
                <a:cs typeface="2  Mitra" panose="00000400000000000000" pitchFamily="2" charset="-78"/>
              </a:rPr>
              <a:t>دندان) </a:t>
            </a:r>
            <a:r>
              <a:rPr lang="fa-IR" sz="2800" b="1" dirty="0">
                <a:latin typeface="DastNevis"/>
                <a:cs typeface="2  Mitra" panose="00000400000000000000" pitchFamily="2" charset="-78"/>
              </a:rPr>
              <a:t>به</a:t>
            </a:r>
            <a:r>
              <a:rPr lang="fa-IR" sz="2800" b="1" dirty="0">
                <a:solidFill>
                  <a:srgbClr val="00B0F0"/>
                </a:solidFill>
                <a:latin typeface="DastNevis"/>
                <a:cs typeface="2  Mitra" panose="00000400000000000000" pitchFamily="2" charset="-78"/>
              </a:rPr>
              <a:t> لثه آسیب </a:t>
            </a:r>
            <a:r>
              <a:rPr lang="fa-IR" sz="2800" b="1" dirty="0">
                <a:latin typeface="DastNevis"/>
                <a:cs typeface="2  Mitra" panose="00000400000000000000" pitchFamily="2" charset="-78"/>
              </a:rPr>
              <a:t>می رساند و </a:t>
            </a:r>
            <a:r>
              <a:rPr lang="fa-IR" sz="2800" b="1" dirty="0">
                <a:solidFill>
                  <a:schemeClr val="accent6">
                    <a:lumMod val="75000"/>
                  </a:schemeClr>
                </a:solidFill>
                <a:latin typeface="DastNevis"/>
                <a:cs typeface="2  Mitra" panose="00000400000000000000" pitchFamily="2" charset="-78"/>
              </a:rPr>
              <a:t>توصیه نمی شود</a:t>
            </a:r>
            <a:r>
              <a:rPr lang="fa-IR" sz="2800" b="1" dirty="0">
                <a:latin typeface="DastNevis"/>
                <a:cs typeface="2  Mitra" panose="00000400000000000000" pitchFamily="2" charset="-78"/>
              </a:rPr>
              <a:t>.</a:t>
            </a:r>
          </a:p>
        </p:txBody>
      </p:sp>
      <p:pic>
        <p:nvPicPr>
          <p:cNvPr id="8" name="Picture 2" descr="D:\E\Pictures\Demo Album\Anemation\Animation\دهان و دندان\82116.gif"/>
          <p:cNvPicPr>
            <a:picLocks noChangeAspect="1" noChangeArrowheads="1" noCrop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6019800" y="4419600"/>
            <a:ext cx="2667000" cy="2247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861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u"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 txBox="1">
            <a:spLocks/>
          </p:cNvSpPr>
          <p:nvPr/>
        </p:nvSpPr>
        <p:spPr>
          <a:xfrm>
            <a:off x="892225" y="346364"/>
            <a:ext cx="6929126" cy="685800"/>
          </a:xfrm>
          <a:prstGeom prst="roundRect">
            <a:avLst/>
          </a:prstGeom>
          <a:ln w="28575" cap="flat" cmpd="sng" algn="ctr">
            <a:solidFill>
              <a:srgbClr val="00B050"/>
            </a:solidFill>
            <a:prstDash val="solid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1">
              <a:defRPr sz="216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2  Mitra" pitchFamily="2" charset="-78"/>
              </a:defRPr>
            </a:pPr>
            <a:r>
              <a:rPr lang="fa-IR" altLang="en-US" sz="3200" dirty="0" smtClean="0">
                <a:solidFill>
                  <a:srgbClr val="FF0000"/>
                </a:solidFill>
                <a:cs typeface="2  Titr" pitchFamily="2" charset="-78"/>
              </a:rPr>
              <a:t>رژیم غذایی و سلامت دهان و دندان کودکان</a:t>
            </a:r>
            <a:endParaRPr lang="fa-IR" sz="3200" b="1" dirty="0">
              <a:solidFill>
                <a:srgbClr val="FF0000"/>
              </a:solidFill>
              <a:cs typeface="2  Titr" pitchFamily="2" charset="-78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348050"/>
            <a:ext cx="8229600" cy="4525963"/>
          </a:xfrm>
        </p:spPr>
        <p:txBody>
          <a:bodyPr>
            <a:normAutofit fontScale="92500" lnSpcReduction="10000"/>
          </a:bodyPr>
          <a:lstStyle/>
          <a:p>
            <a:pPr marL="0" indent="0" algn="just" rtl="1">
              <a:lnSpc>
                <a:spcPct val="150000"/>
              </a:lnSpc>
              <a:buNone/>
            </a:pPr>
            <a:r>
              <a:rPr lang="fa-IR" altLang="en-US" sz="2600" b="1" dirty="0">
                <a:cs typeface="2  Mitra" panose="00000400000000000000" pitchFamily="2" charset="-78"/>
              </a:rPr>
              <a:t>در صورتی که در سالهای اولیه زندگی، کودک دچار </a:t>
            </a:r>
            <a:r>
              <a:rPr lang="fa-IR" altLang="en-US" sz="2600" b="1" dirty="0">
                <a:solidFill>
                  <a:srgbClr val="0070C0"/>
                </a:solidFill>
                <a:cs typeface="2  Mitra" panose="00000400000000000000" pitchFamily="2" charset="-78"/>
              </a:rPr>
              <a:t>سوء تغذیه </a:t>
            </a:r>
            <a:r>
              <a:rPr lang="fa-IR" altLang="en-US" sz="2600" b="1" dirty="0">
                <a:cs typeface="2  Mitra" panose="00000400000000000000" pitchFamily="2" charset="-78"/>
              </a:rPr>
              <a:t>گردد احتمال ابتلا به </a:t>
            </a:r>
            <a:r>
              <a:rPr lang="fa-IR" altLang="en-US" sz="2600" b="1" dirty="0">
                <a:solidFill>
                  <a:srgbClr val="FF0000"/>
                </a:solidFill>
                <a:cs typeface="2  Mitra" panose="00000400000000000000" pitchFamily="2" charset="-78"/>
              </a:rPr>
              <a:t>پوسيدگي دندان هاي </a:t>
            </a:r>
            <a:r>
              <a:rPr lang="fa-IR" altLang="en-US" sz="2600" b="1" dirty="0">
                <a:solidFill>
                  <a:srgbClr val="00B050"/>
                </a:solidFill>
                <a:cs typeface="2  Mitra" panose="00000400000000000000" pitchFamily="2" charset="-78"/>
              </a:rPr>
              <a:t>شيري</a:t>
            </a:r>
            <a:r>
              <a:rPr lang="fa-IR" altLang="en-US" sz="2600" b="1" dirty="0">
                <a:cs typeface="2  Mitra" panose="00000400000000000000" pitchFamily="2" charset="-78"/>
              </a:rPr>
              <a:t> بيشتر مي شود. </a:t>
            </a:r>
            <a:endParaRPr lang="fa-IR" altLang="en-US" sz="2600" b="1" dirty="0" smtClean="0">
              <a:cs typeface="2  Mitra" panose="00000400000000000000" pitchFamily="2" charset="-78"/>
            </a:endParaRPr>
          </a:p>
          <a:p>
            <a:pPr marL="0" indent="0" algn="just" rtl="1">
              <a:lnSpc>
                <a:spcPct val="150000"/>
              </a:lnSpc>
              <a:buNone/>
            </a:pPr>
            <a:r>
              <a:rPr lang="fa-IR" altLang="en-US" sz="2600" b="1" dirty="0" smtClean="0">
                <a:solidFill>
                  <a:srgbClr val="0066FF"/>
                </a:solidFill>
                <a:cs typeface="2  Mitra" panose="00000400000000000000" pitchFamily="2" charset="-78"/>
              </a:rPr>
              <a:t>تغذيه</a:t>
            </a:r>
            <a:r>
              <a:rPr lang="fa-IR" altLang="en-US" sz="2600" b="1" dirty="0" smtClean="0">
                <a:cs typeface="2  Mitra" panose="00000400000000000000" pitchFamily="2" charset="-78"/>
              </a:rPr>
              <a:t> </a:t>
            </a:r>
            <a:r>
              <a:rPr lang="fa-IR" altLang="en-US" sz="2600" b="1" dirty="0">
                <a:cs typeface="2  Mitra" panose="00000400000000000000" pitchFamily="2" charset="-78"/>
              </a:rPr>
              <a:t>در هر دو مرحله</a:t>
            </a:r>
            <a:r>
              <a:rPr lang="fa-IR" altLang="en-US" sz="2600" b="1" dirty="0">
                <a:solidFill>
                  <a:srgbClr val="CC00FF"/>
                </a:solidFill>
                <a:cs typeface="2  Mitra" panose="00000400000000000000" pitchFamily="2" charset="-78"/>
              </a:rPr>
              <a:t>، پيش از رويش دندانها </a:t>
            </a:r>
            <a:r>
              <a:rPr lang="fa-IR" altLang="en-US" sz="2600" b="1" dirty="0">
                <a:cs typeface="2  Mitra" panose="00000400000000000000" pitchFamily="2" charset="-78"/>
              </a:rPr>
              <a:t>و </a:t>
            </a:r>
            <a:r>
              <a:rPr lang="fa-IR" altLang="en-US" sz="2600" b="1" dirty="0">
                <a:solidFill>
                  <a:srgbClr val="7030A0"/>
                </a:solidFill>
                <a:cs typeface="2  Mitra" panose="00000400000000000000" pitchFamily="2" charset="-78"/>
              </a:rPr>
              <a:t>پس از رويش دندانها</a:t>
            </a:r>
            <a:r>
              <a:rPr lang="fa-IR" altLang="en-US" sz="2600" b="1" dirty="0">
                <a:cs typeface="2  Mitra" panose="00000400000000000000" pitchFamily="2" charset="-78"/>
              </a:rPr>
              <a:t> اثرگذار است</a:t>
            </a:r>
            <a:r>
              <a:rPr lang="fa-IR" altLang="en-US" sz="2600" b="1" dirty="0" smtClean="0">
                <a:cs typeface="2  Mitra" panose="00000400000000000000" pitchFamily="2" charset="-78"/>
              </a:rPr>
              <a:t>. البته </a:t>
            </a:r>
            <a:r>
              <a:rPr lang="fa-IR" altLang="en-US" sz="2600" b="1" dirty="0">
                <a:cs typeface="2  Mitra" panose="00000400000000000000" pitchFamily="2" charset="-78"/>
              </a:rPr>
              <a:t>تأثير رژيم غذايي در ايجاد پوسيدگي بعد از اينكه دندانها رويش پيدا كنند بيشتر بوده و از اهميت خاصي برخوردار است</a:t>
            </a:r>
            <a:r>
              <a:rPr lang="fa-IR" altLang="en-US" sz="2600" b="1" dirty="0" smtClean="0">
                <a:cs typeface="2  Mitra" panose="00000400000000000000" pitchFamily="2" charset="-78"/>
              </a:rPr>
              <a:t>.</a:t>
            </a:r>
            <a:endParaRPr lang="en-US" altLang="en-US" sz="2600" b="1" dirty="0">
              <a:cs typeface="2  Mitra" panose="00000400000000000000" pitchFamily="2" charset="-78"/>
            </a:endParaRPr>
          </a:p>
          <a:p>
            <a:pPr marL="0" indent="0" algn="r" rtl="1">
              <a:lnSpc>
                <a:spcPct val="150000"/>
              </a:lnSpc>
              <a:buNone/>
            </a:pPr>
            <a:endParaRPr lang="en-US" sz="2800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71600" y="5181600"/>
            <a:ext cx="3333750" cy="15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3588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 txBox="1">
            <a:spLocks/>
          </p:cNvSpPr>
          <p:nvPr/>
        </p:nvSpPr>
        <p:spPr>
          <a:xfrm>
            <a:off x="892225" y="346364"/>
            <a:ext cx="6929126" cy="685800"/>
          </a:xfrm>
          <a:prstGeom prst="roundRect">
            <a:avLst/>
          </a:prstGeom>
          <a:ln w="28575" cap="flat" cmpd="sng" algn="ctr">
            <a:solidFill>
              <a:srgbClr val="00B050"/>
            </a:solidFill>
            <a:prstDash val="solid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1">
              <a:defRPr sz="216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2  Mitra" pitchFamily="2" charset="-78"/>
              </a:defRPr>
            </a:pPr>
            <a:r>
              <a:rPr lang="fa-IR" altLang="en-US" sz="3200" dirty="0" smtClean="0">
                <a:solidFill>
                  <a:srgbClr val="FF0000"/>
                </a:solidFill>
                <a:cs typeface="2  Titr" pitchFamily="2" charset="-78"/>
              </a:rPr>
              <a:t>رژیم غذایی و سلامت دهان و دندان کودکان</a:t>
            </a:r>
            <a:endParaRPr lang="fa-IR" sz="3200" b="1" dirty="0">
              <a:solidFill>
                <a:srgbClr val="FF0000"/>
              </a:solidFill>
              <a:cs typeface="2  Titr" pitchFamily="2" charset="-78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257300"/>
            <a:ext cx="8229600" cy="5105400"/>
          </a:xfrm>
        </p:spPr>
        <p:txBody>
          <a:bodyPr>
            <a:normAutofit fontScale="85000" lnSpcReduction="20000"/>
          </a:bodyPr>
          <a:lstStyle/>
          <a:p>
            <a:pPr marL="0" indent="0" algn="just" rtl="1">
              <a:lnSpc>
                <a:spcPct val="150000"/>
              </a:lnSpc>
              <a:buNone/>
            </a:pPr>
            <a:r>
              <a:rPr lang="fa-IR" altLang="en-US" sz="2800" b="1" dirty="0" smtClean="0">
                <a:cs typeface="2  Mitra" panose="00000400000000000000" pitchFamily="2" charset="-78"/>
              </a:rPr>
              <a:t>عادات </a:t>
            </a:r>
            <a:r>
              <a:rPr lang="fa-IR" altLang="en-US" sz="2800" b="1" dirty="0">
                <a:cs typeface="2  Mitra" panose="00000400000000000000" pitchFamily="2" charset="-78"/>
              </a:rPr>
              <a:t>غذایی در زمان کودکی شکل می گیرند و </a:t>
            </a:r>
            <a:r>
              <a:rPr lang="fa-IR" altLang="en-US" sz="2800" b="1" dirty="0">
                <a:solidFill>
                  <a:srgbClr val="0070C0"/>
                </a:solidFill>
                <a:cs typeface="2  Mitra" panose="00000400000000000000" pitchFamily="2" charset="-78"/>
              </a:rPr>
              <a:t>برسلامت عمومی</a:t>
            </a:r>
            <a:r>
              <a:rPr lang="fa-IR" altLang="en-US" sz="2800" b="1" dirty="0">
                <a:cs typeface="2  Mitra" panose="00000400000000000000" pitchFamily="2" charset="-78"/>
              </a:rPr>
              <a:t> و </a:t>
            </a:r>
            <a:r>
              <a:rPr lang="fa-IR" altLang="en-US" sz="2800" b="1" dirty="0">
                <a:solidFill>
                  <a:srgbClr val="0070C0"/>
                </a:solidFill>
                <a:cs typeface="2  Mitra" panose="00000400000000000000" pitchFamily="2" charset="-78"/>
              </a:rPr>
              <a:t>سلامت دهان </a:t>
            </a:r>
            <a:r>
              <a:rPr lang="fa-IR" altLang="en-US" sz="2800" b="1" dirty="0">
                <a:cs typeface="2  Mitra" panose="00000400000000000000" pitchFamily="2" charset="-78"/>
              </a:rPr>
              <a:t>بسیار مؤثر </a:t>
            </a:r>
            <a:r>
              <a:rPr lang="fa-IR" altLang="en-US" sz="2800" b="1" dirty="0" smtClean="0">
                <a:cs typeface="2  Mitra" panose="00000400000000000000" pitchFamily="2" charset="-78"/>
              </a:rPr>
              <a:t>هستند.</a:t>
            </a:r>
          </a:p>
          <a:p>
            <a:pPr marL="0" indent="0" algn="just" rtl="1">
              <a:lnSpc>
                <a:spcPct val="150000"/>
              </a:lnSpc>
              <a:buNone/>
            </a:pPr>
            <a:r>
              <a:rPr lang="fa-IR" altLang="en-US" sz="2800" b="1" dirty="0" smtClean="0">
                <a:solidFill>
                  <a:srgbClr val="00B050"/>
                </a:solidFill>
                <a:cs typeface="2  Mitra" panose="00000400000000000000" pitchFamily="2" charset="-78"/>
              </a:rPr>
              <a:t>مدارس</a:t>
            </a:r>
            <a:r>
              <a:rPr lang="fa-IR" altLang="en-US" sz="2800" b="1" dirty="0" smtClean="0">
                <a:cs typeface="2  Mitra" panose="00000400000000000000" pitchFamily="2" charset="-78"/>
              </a:rPr>
              <a:t> از جمله مکان هایی هستند که نقش مهمی را </a:t>
            </a:r>
            <a:r>
              <a:rPr lang="fa-IR" altLang="en-US" sz="2800" b="1" dirty="0" smtClean="0">
                <a:solidFill>
                  <a:srgbClr val="CC00FF"/>
                </a:solidFill>
                <a:cs typeface="2  Mitra" panose="00000400000000000000" pitchFamily="2" charset="-78"/>
              </a:rPr>
              <a:t>درآموزش سلامت کودکان </a:t>
            </a:r>
            <a:r>
              <a:rPr lang="fa-IR" altLang="en-US" sz="2800" b="1" dirty="0" smtClean="0">
                <a:cs typeface="2  Mitra" panose="00000400000000000000" pitchFamily="2" charset="-78"/>
              </a:rPr>
              <a:t>دارند، بطوریکه در ایجاد </a:t>
            </a:r>
            <a:r>
              <a:rPr lang="fa-IR" altLang="en-US" sz="2800" b="1" dirty="0" smtClean="0">
                <a:solidFill>
                  <a:srgbClr val="0070C0"/>
                </a:solidFill>
                <a:cs typeface="2  Mitra" panose="00000400000000000000" pitchFamily="2" charset="-78"/>
              </a:rPr>
              <a:t>عادت غذایی سالم </a:t>
            </a:r>
            <a:r>
              <a:rPr lang="fa-IR" altLang="en-US" sz="2800" b="1" dirty="0" smtClean="0">
                <a:cs typeface="2  Mitra" panose="00000400000000000000" pitchFamily="2" charset="-78"/>
              </a:rPr>
              <a:t>در کودک کمک می کنند. </a:t>
            </a:r>
          </a:p>
          <a:p>
            <a:pPr marL="0" indent="0" algn="just" rtl="1">
              <a:lnSpc>
                <a:spcPct val="150000"/>
              </a:lnSpc>
              <a:buNone/>
            </a:pPr>
            <a:r>
              <a:rPr lang="fa-IR" altLang="en-US" sz="2800" b="1" dirty="0" smtClean="0">
                <a:cs typeface="2  Mitra" panose="00000400000000000000" pitchFamily="2" charset="-78"/>
              </a:rPr>
              <a:t>البته جهت موثر واقع شدن آموزش ها بایستی آموزش با عملکرد و فعالیت موثر در مدرسه همراه باشد.مانند:</a:t>
            </a:r>
          </a:p>
          <a:p>
            <a:pPr marL="0" indent="0" algn="just" rtl="1">
              <a:lnSpc>
                <a:spcPct val="150000"/>
              </a:lnSpc>
              <a:buNone/>
            </a:pPr>
            <a:r>
              <a:rPr lang="fa-IR" altLang="en-US" sz="2800" b="1" dirty="0" smtClean="0">
                <a:cs typeface="2  Mitra" panose="00000400000000000000" pitchFamily="2" charset="-78"/>
              </a:rPr>
              <a:t>اجرای برنامه هایی در خصوص </a:t>
            </a:r>
            <a:r>
              <a:rPr lang="fa-IR" altLang="en-US" sz="2800" b="1" dirty="0" smtClean="0">
                <a:solidFill>
                  <a:srgbClr val="CC00FF"/>
                </a:solidFill>
                <a:cs typeface="2  Mitra" panose="00000400000000000000" pitchFamily="2" charset="-78"/>
              </a:rPr>
              <a:t>عرضه میان وعده ها و خوراکی های سالم در بوفه مدارس</a:t>
            </a:r>
            <a:endParaRPr lang="en-US" altLang="en-US" sz="2800" b="1" dirty="0">
              <a:solidFill>
                <a:srgbClr val="CC00FF"/>
              </a:solidFill>
              <a:cs typeface="2  Mitra" panose="00000400000000000000" pitchFamily="2" charset="-78"/>
            </a:endParaRPr>
          </a:p>
          <a:p>
            <a:pPr marL="0" indent="0" algn="r" rtl="1">
              <a:lnSpc>
                <a:spcPct val="150000"/>
              </a:lnSpc>
              <a:buNone/>
            </a:pPr>
            <a:endParaRPr lang="en-US" sz="2800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47800" y="5715000"/>
            <a:ext cx="1828801" cy="99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9638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533400"/>
            <a:ext cx="8001000" cy="5472113"/>
          </a:xfrm>
        </p:spPr>
        <p:txBody>
          <a:bodyPr>
            <a:normAutofit fontScale="85000" lnSpcReduction="10000"/>
          </a:bodyPr>
          <a:lstStyle/>
          <a:p>
            <a:pPr marL="0" indent="0" algn="just" rtl="1" eaLnBrk="1" hangingPunct="1">
              <a:lnSpc>
                <a:spcPct val="150000"/>
              </a:lnSpc>
              <a:buNone/>
              <a:defRPr/>
            </a:pPr>
            <a:r>
              <a:rPr lang="fa-IR" sz="2800" b="1" dirty="0" smtClean="0">
                <a:cs typeface="2  Mitra" panose="00000400000000000000" pitchFamily="2" charset="-78"/>
              </a:rPr>
              <a:t>پس از خوردن غذا و </a:t>
            </a:r>
            <a:r>
              <a:rPr lang="fa-IR" sz="2800" b="1" dirty="0" smtClean="0">
                <a:solidFill>
                  <a:srgbClr val="FF0000"/>
                </a:solidFill>
                <a:cs typeface="2  Mitra" panose="00000400000000000000" pitchFamily="2" charset="-78"/>
              </a:rPr>
              <a:t>رسیدن مواد قندی </a:t>
            </a:r>
            <a:r>
              <a:rPr lang="fa-IR" sz="2800" b="1" dirty="0" smtClean="0">
                <a:cs typeface="2  Mitra" panose="00000400000000000000" pitchFamily="2" charset="-78"/>
              </a:rPr>
              <a:t>به میکروب های پلاک میکروبی، حدودأ </a:t>
            </a:r>
            <a:r>
              <a:rPr lang="fa-IR" sz="2800" b="1" dirty="0" smtClean="0">
                <a:solidFill>
                  <a:srgbClr val="CC00FF"/>
                </a:solidFill>
                <a:cs typeface="2  Mitra" panose="00000400000000000000" pitchFamily="2" charset="-78"/>
              </a:rPr>
              <a:t>2تا 5 دقيقه </a:t>
            </a:r>
            <a:r>
              <a:rPr lang="fa-IR" sz="2800" b="1" dirty="0" smtClean="0">
                <a:cs typeface="2  Mitra" panose="00000400000000000000" pitchFamily="2" charset="-78"/>
              </a:rPr>
              <a:t>بعد، اسید تولید می شود که در </a:t>
            </a:r>
            <a:r>
              <a:rPr lang="fa-IR" sz="2800" b="1" dirty="0" smtClean="0">
                <a:solidFill>
                  <a:srgbClr val="0070C0"/>
                </a:solidFill>
                <a:cs typeface="2  Mitra" panose="00000400000000000000" pitchFamily="2" charset="-78"/>
              </a:rPr>
              <a:t>طی 10 دقیقه </a:t>
            </a:r>
            <a:r>
              <a:rPr lang="fa-IR" sz="2800" b="1" dirty="0" smtClean="0">
                <a:cs typeface="2  Mitra" panose="00000400000000000000" pitchFamily="2" charset="-78"/>
              </a:rPr>
              <a:t>میزان این اسید به حداکثر میزان خود می رسد و تا حدود </a:t>
            </a:r>
            <a:r>
              <a:rPr lang="fa-IR" sz="2800" b="1" dirty="0" smtClean="0">
                <a:solidFill>
                  <a:srgbClr val="FF00FF"/>
                </a:solidFill>
                <a:cs typeface="2  Mitra" panose="00000400000000000000" pitchFamily="2" charset="-78"/>
              </a:rPr>
              <a:t>یک ساعت، </a:t>
            </a:r>
            <a:r>
              <a:rPr lang="fa-IR" sz="2800" b="1" dirty="0" smtClean="0">
                <a:cs typeface="2  Mitra" panose="00000400000000000000" pitchFamily="2" charset="-78"/>
              </a:rPr>
              <a:t>محیط دهان در حالت اسیدی باقی می ماند تا به حالت عادی برگردد. </a:t>
            </a:r>
          </a:p>
          <a:p>
            <a:pPr marL="0" indent="0" algn="just" rtl="1" eaLnBrk="1" hangingPunct="1">
              <a:lnSpc>
                <a:spcPct val="150000"/>
              </a:lnSpc>
              <a:buNone/>
              <a:defRPr/>
            </a:pPr>
            <a:r>
              <a:rPr lang="fa-IR" sz="2800" b="1" dirty="0" smtClean="0">
                <a:cs typeface="2  Mitra" panose="00000400000000000000" pitchFamily="2" charset="-78"/>
              </a:rPr>
              <a:t>به همین علت بسیار تاکید می شود که در صورت همراه نداشتن مسواک، حداقل دهان خود را پس از مصرف موادغذایی با آب شستشو دهید.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2209800" y="5362228"/>
            <a:ext cx="2609850" cy="1476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8779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28800" y="1371600"/>
            <a:ext cx="6897000" cy="4724400"/>
          </a:xfrm>
        </p:spPr>
        <p:txBody>
          <a:bodyPr>
            <a:noAutofit/>
          </a:bodyPr>
          <a:lstStyle/>
          <a:p>
            <a:pPr algn="just" rtl="1">
              <a:lnSpc>
                <a:spcPct val="150000"/>
              </a:lnSpc>
              <a:buFont typeface="Wingdings" panose="05000000000000000000" pitchFamily="2" charset="2"/>
              <a:buChar char="v"/>
              <a:defRPr/>
            </a:pPr>
            <a:r>
              <a:rPr lang="fa-IR" sz="2000" b="1" dirty="0">
                <a:solidFill>
                  <a:schemeClr val="tx1"/>
                </a:solidFill>
                <a:cs typeface="2  Mitra" panose="00000400000000000000" pitchFamily="2" charset="-78"/>
              </a:rPr>
              <a:t>از عوامل مهم ايجادكننده پوسيدگي، </a:t>
            </a:r>
            <a:r>
              <a:rPr lang="fa-IR" sz="2000" b="1" dirty="0">
                <a:solidFill>
                  <a:srgbClr val="FF00FF"/>
                </a:solidFill>
                <a:cs typeface="2  Mitra" panose="00000400000000000000" pitchFamily="2" charset="-78"/>
              </a:rPr>
              <a:t>كربوهيدراتهاي قابل تخمير </a:t>
            </a:r>
            <a:r>
              <a:rPr lang="fa-IR" sz="2000" b="1" dirty="0" smtClean="0">
                <a:solidFill>
                  <a:srgbClr val="FF00FF"/>
                </a:solidFill>
                <a:cs typeface="2  Mitra" panose="00000400000000000000" pitchFamily="2" charset="-78"/>
              </a:rPr>
              <a:t>هستند</a:t>
            </a:r>
            <a:r>
              <a:rPr lang="en-US" sz="2000" b="1" dirty="0" smtClean="0">
                <a:solidFill>
                  <a:srgbClr val="FF00FF"/>
                </a:solidFill>
                <a:cs typeface="2  Mitra" panose="00000400000000000000" pitchFamily="2" charset="-78"/>
              </a:rPr>
              <a:t> </a:t>
            </a:r>
            <a:r>
              <a:rPr lang="fa-IR" sz="2000" b="1" dirty="0" smtClean="0">
                <a:solidFill>
                  <a:schemeClr val="tx1"/>
                </a:solidFill>
                <a:cs typeface="2  Mitra" panose="00000400000000000000" pitchFamily="2" charset="-78"/>
              </a:rPr>
              <a:t>(قندها </a:t>
            </a:r>
            <a:r>
              <a:rPr lang="fa-IR" sz="2000" b="1" dirty="0">
                <a:solidFill>
                  <a:schemeClr val="tx1"/>
                </a:solidFill>
                <a:cs typeface="2  Mitra" panose="00000400000000000000" pitchFamily="2" charset="-78"/>
              </a:rPr>
              <a:t>يا نشاسته هاي </a:t>
            </a:r>
            <a:r>
              <a:rPr lang="fa-IR" sz="2000" b="1" dirty="0" smtClean="0">
                <a:solidFill>
                  <a:schemeClr val="tx1"/>
                </a:solidFill>
                <a:cs typeface="2  Mitra" panose="00000400000000000000" pitchFamily="2" charset="-78"/>
              </a:rPr>
              <a:t>پخته). </a:t>
            </a:r>
            <a:r>
              <a:rPr lang="fa-IR" sz="2000" b="1" dirty="0">
                <a:solidFill>
                  <a:schemeClr val="tx1"/>
                </a:solidFill>
                <a:cs typeface="2  Mitra" panose="00000400000000000000" pitchFamily="2" charset="-78"/>
              </a:rPr>
              <a:t>قندهاي موجود در مواد غذايي مختلف يا نوشيدني ها داراي خاصيت پوسيدگي زايي متفاوتي </a:t>
            </a:r>
            <a:r>
              <a:rPr lang="fa-IR" sz="2000" b="1" dirty="0" smtClean="0">
                <a:solidFill>
                  <a:schemeClr val="tx1"/>
                </a:solidFill>
                <a:cs typeface="2  Mitra" panose="00000400000000000000" pitchFamily="2" charset="-78"/>
              </a:rPr>
              <a:t>می باشند.</a:t>
            </a:r>
          </a:p>
          <a:p>
            <a:pPr algn="just" rtl="1">
              <a:lnSpc>
                <a:spcPct val="150000"/>
              </a:lnSpc>
              <a:buFont typeface="Wingdings" panose="05000000000000000000" pitchFamily="2" charset="2"/>
              <a:buChar char="v"/>
              <a:defRPr/>
            </a:pPr>
            <a:r>
              <a:rPr lang="fa-IR" sz="2000" b="1" dirty="0" smtClean="0">
                <a:solidFill>
                  <a:schemeClr val="tx1"/>
                </a:solidFill>
                <a:cs typeface="2  Mitra" panose="00000400000000000000" pitchFamily="2" charset="-78"/>
              </a:rPr>
              <a:t>قندهاي </a:t>
            </a:r>
            <a:r>
              <a:rPr lang="fa-IR" sz="2000" b="1" dirty="0">
                <a:solidFill>
                  <a:schemeClr val="tx1"/>
                </a:solidFill>
                <a:cs typeface="2  Mitra" panose="00000400000000000000" pitchFamily="2" charset="-78"/>
              </a:rPr>
              <a:t>موجود در </a:t>
            </a:r>
            <a:r>
              <a:rPr lang="fa-IR" sz="2000" b="1" dirty="0" smtClean="0">
                <a:solidFill>
                  <a:srgbClr val="0070C0"/>
                </a:solidFill>
                <a:cs typeface="2  Mitra" panose="00000400000000000000" pitchFamily="2" charset="-78"/>
              </a:rPr>
              <a:t>ميوه ها</a:t>
            </a:r>
            <a:r>
              <a:rPr lang="fa-IR" sz="2000" b="1" dirty="0">
                <a:solidFill>
                  <a:srgbClr val="0070C0"/>
                </a:solidFill>
                <a:cs typeface="2  Mitra" panose="00000400000000000000" pitchFamily="2" charset="-78"/>
              </a:rPr>
              <a:t>، </a:t>
            </a:r>
            <a:r>
              <a:rPr lang="fa-IR" sz="2000" b="1" dirty="0" smtClean="0">
                <a:solidFill>
                  <a:srgbClr val="0070C0"/>
                </a:solidFill>
                <a:cs typeface="2  Mitra" panose="00000400000000000000" pitchFamily="2" charset="-78"/>
              </a:rPr>
              <a:t>سبزيجات </a:t>
            </a:r>
            <a:r>
              <a:rPr lang="fa-IR" sz="2000" b="1" dirty="0">
                <a:solidFill>
                  <a:srgbClr val="0070C0"/>
                </a:solidFill>
                <a:cs typeface="2  Mitra" panose="00000400000000000000" pitchFamily="2" charset="-78"/>
              </a:rPr>
              <a:t>و غذاهاي </a:t>
            </a:r>
            <a:r>
              <a:rPr lang="fa-IR" sz="2000" b="1" dirty="0" smtClean="0">
                <a:solidFill>
                  <a:srgbClr val="0070C0"/>
                </a:solidFill>
                <a:cs typeface="2  Mitra" panose="00000400000000000000" pitchFamily="2" charset="-78"/>
              </a:rPr>
              <a:t>حاوي نشاسته </a:t>
            </a:r>
            <a:r>
              <a:rPr lang="fa-IR" sz="2000" b="1" dirty="0">
                <a:solidFill>
                  <a:srgbClr val="0070C0"/>
                </a:solidFill>
                <a:cs typeface="2  Mitra" panose="00000400000000000000" pitchFamily="2" charset="-78"/>
              </a:rPr>
              <a:t>پخته </a:t>
            </a:r>
            <a:r>
              <a:rPr lang="fa-IR" sz="2000" b="1" dirty="0">
                <a:solidFill>
                  <a:schemeClr val="tx1"/>
                </a:solidFill>
                <a:cs typeface="2  Mitra" panose="00000400000000000000" pitchFamily="2" charset="-78"/>
              </a:rPr>
              <a:t>مثل برنج و </a:t>
            </a:r>
            <a:r>
              <a:rPr lang="fa-IR" sz="2000" b="1" dirty="0" smtClean="0">
                <a:solidFill>
                  <a:schemeClr val="tx1"/>
                </a:solidFill>
                <a:cs typeface="2  Mitra" panose="00000400000000000000" pitchFamily="2" charset="-78"/>
              </a:rPr>
              <a:t>سيب زميني </a:t>
            </a:r>
            <a:r>
              <a:rPr lang="fa-IR" sz="2000" b="1" dirty="0">
                <a:solidFill>
                  <a:schemeClr val="tx1"/>
                </a:solidFill>
                <a:cs typeface="2  Mitra" panose="00000400000000000000" pitchFamily="2" charset="-78"/>
              </a:rPr>
              <a:t>داراي </a:t>
            </a:r>
            <a:r>
              <a:rPr lang="fa-IR" sz="2000" b="1" dirty="0" smtClean="0">
                <a:solidFill>
                  <a:srgbClr val="00B050"/>
                </a:solidFill>
                <a:cs typeface="2  Mitra" panose="00000400000000000000" pitchFamily="2" charset="-78"/>
              </a:rPr>
              <a:t>خاصيت پوسيدگي زايي </a:t>
            </a:r>
            <a:r>
              <a:rPr lang="fa-IR" sz="2000" b="1" dirty="0">
                <a:solidFill>
                  <a:srgbClr val="00B050"/>
                </a:solidFill>
                <a:cs typeface="2  Mitra" panose="00000400000000000000" pitchFamily="2" charset="-78"/>
              </a:rPr>
              <a:t>پايين </a:t>
            </a:r>
            <a:r>
              <a:rPr lang="fa-IR" sz="2000" b="1" dirty="0" smtClean="0">
                <a:cs typeface="2  Mitra" panose="00000400000000000000" pitchFamily="2" charset="-78"/>
              </a:rPr>
              <a:t>می باشند.</a:t>
            </a:r>
            <a:endParaRPr lang="fa-IR" sz="2000" b="1" dirty="0" smtClean="0">
              <a:solidFill>
                <a:schemeClr val="tx1"/>
              </a:solidFill>
              <a:cs typeface="2  Mitra" panose="00000400000000000000" pitchFamily="2" charset="-78"/>
            </a:endParaRPr>
          </a:p>
        </p:txBody>
      </p:sp>
      <p:sp>
        <p:nvSpPr>
          <p:cNvPr id="4" name="Title 3"/>
          <p:cNvSpPr txBox="1">
            <a:spLocks/>
          </p:cNvSpPr>
          <p:nvPr/>
        </p:nvSpPr>
        <p:spPr>
          <a:xfrm>
            <a:off x="2895600" y="372534"/>
            <a:ext cx="3888000" cy="685800"/>
          </a:xfrm>
          <a:prstGeom prst="roundRect">
            <a:avLst/>
          </a:prstGeom>
          <a:ln w="28575" cap="flat" cmpd="sng" algn="ctr">
            <a:solidFill>
              <a:srgbClr val="00B050"/>
            </a:solidFill>
            <a:prstDash val="solid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1">
              <a:defRPr sz="216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2  Mitra" pitchFamily="2" charset="-78"/>
              </a:defRPr>
            </a:pPr>
            <a:r>
              <a:rPr lang="fa-IR" altLang="en-US" sz="4000" dirty="0" smtClean="0">
                <a:solidFill>
                  <a:srgbClr val="FF0000"/>
                </a:solidFill>
                <a:cs typeface="2  Titr" pitchFamily="2" charset="-78"/>
              </a:rPr>
              <a:t>کربوهیدرات ها</a:t>
            </a:r>
            <a:endParaRPr lang="fa-IR" sz="4000" b="1" dirty="0">
              <a:solidFill>
                <a:srgbClr val="FF0000"/>
              </a:solidFill>
              <a:cs typeface="2  Titr" pitchFamily="2" charset="-78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228600" y="1676400"/>
            <a:ext cx="1752600" cy="350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1682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44963" y="1371600"/>
            <a:ext cx="7086600" cy="4876800"/>
          </a:xfrm>
        </p:spPr>
        <p:txBody>
          <a:bodyPr>
            <a:noAutofit/>
          </a:bodyPr>
          <a:lstStyle/>
          <a:p>
            <a:pPr algn="just" rtl="1">
              <a:lnSpc>
                <a:spcPct val="150000"/>
              </a:lnSpc>
              <a:buFont typeface="Wingdings" panose="05000000000000000000" pitchFamily="2" charset="2"/>
              <a:buChar char="v"/>
              <a:defRPr/>
            </a:pPr>
            <a:r>
              <a:rPr lang="fa-IR" sz="2400" b="1" dirty="0" smtClean="0">
                <a:cs typeface="2  Mitra" panose="00000400000000000000" pitchFamily="2" charset="-78"/>
              </a:rPr>
              <a:t>قندهاي </a:t>
            </a:r>
            <a:r>
              <a:rPr lang="fa-IR" sz="2400" b="1" dirty="0">
                <a:cs typeface="2  Mitra" panose="00000400000000000000" pitchFamily="2" charset="-78"/>
              </a:rPr>
              <a:t>موجود در </a:t>
            </a:r>
            <a:r>
              <a:rPr lang="fa-IR" sz="2400" b="1" dirty="0" smtClean="0">
                <a:solidFill>
                  <a:srgbClr val="0070C0"/>
                </a:solidFill>
                <a:cs typeface="2  Mitra" panose="00000400000000000000" pitchFamily="2" charset="-78"/>
              </a:rPr>
              <a:t>فرآورده هاي </a:t>
            </a:r>
            <a:r>
              <a:rPr lang="fa-IR" sz="2400" b="1" dirty="0">
                <a:solidFill>
                  <a:srgbClr val="0070C0"/>
                </a:solidFill>
                <a:cs typeface="2  Mitra" panose="00000400000000000000" pitchFamily="2" charset="-78"/>
              </a:rPr>
              <a:t>لبني (شير و مشتقات آن) </a:t>
            </a:r>
            <a:r>
              <a:rPr lang="fa-IR" sz="2400" b="1" dirty="0">
                <a:solidFill>
                  <a:srgbClr val="00B050"/>
                </a:solidFill>
                <a:cs typeface="2  Mitra" panose="00000400000000000000" pitchFamily="2" charset="-78"/>
              </a:rPr>
              <a:t>غيرپوسيدگي زا</a:t>
            </a:r>
            <a:r>
              <a:rPr lang="fa-IR" sz="2400" b="1" dirty="0">
                <a:cs typeface="2  Mitra" panose="00000400000000000000" pitchFamily="2" charset="-78"/>
              </a:rPr>
              <a:t> هستند. </a:t>
            </a:r>
            <a:endParaRPr lang="en-US" sz="2400" b="1" dirty="0"/>
          </a:p>
          <a:p>
            <a:pPr algn="just" rtl="1">
              <a:lnSpc>
                <a:spcPct val="150000"/>
              </a:lnSpc>
              <a:buFont typeface="Wingdings" panose="05000000000000000000" pitchFamily="2" charset="2"/>
              <a:buChar char="v"/>
              <a:defRPr/>
            </a:pPr>
            <a:endParaRPr lang="fa-IR" sz="2400" b="1" dirty="0" smtClean="0">
              <a:cs typeface="2  Mitra" panose="00000400000000000000" pitchFamily="2" charset="-78"/>
            </a:endParaRPr>
          </a:p>
          <a:p>
            <a:pPr algn="just" rtl="1">
              <a:lnSpc>
                <a:spcPct val="150000"/>
              </a:lnSpc>
              <a:buFont typeface="Wingdings" panose="05000000000000000000" pitchFamily="2" charset="2"/>
              <a:buChar char="v"/>
              <a:defRPr/>
            </a:pPr>
            <a:r>
              <a:rPr lang="fa-IR" sz="2400" b="1" dirty="0" smtClean="0">
                <a:cs typeface="2  Mitra" panose="00000400000000000000" pitchFamily="2" charset="-78"/>
              </a:rPr>
              <a:t>قندهاي </a:t>
            </a:r>
            <a:r>
              <a:rPr lang="fa-IR" sz="2400" b="1" dirty="0">
                <a:cs typeface="2  Mitra" panose="00000400000000000000" pitchFamily="2" charset="-78"/>
              </a:rPr>
              <a:t>موجود در مواد غذايي مثل </a:t>
            </a:r>
            <a:r>
              <a:rPr lang="fa-IR" sz="2400" b="1" dirty="0">
                <a:solidFill>
                  <a:srgbClr val="0070C0"/>
                </a:solidFill>
                <a:cs typeface="2  Mitra" panose="00000400000000000000" pitchFamily="2" charset="-78"/>
              </a:rPr>
              <a:t>عسل</a:t>
            </a:r>
            <a:r>
              <a:rPr lang="fa-IR" sz="2400" b="1" dirty="0">
                <a:cs typeface="2  Mitra" panose="00000400000000000000" pitchFamily="2" charset="-78"/>
              </a:rPr>
              <a:t>، </a:t>
            </a:r>
            <a:r>
              <a:rPr lang="fa-IR" sz="2400" b="1" dirty="0">
                <a:solidFill>
                  <a:srgbClr val="00B050"/>
                </a:solidFill>
                <a:cs typeface="2  Mitra" panose="00000400000000000000" pitchFamily="2" charset="-78"/>
              </a:rPr>
              <a:t>آبميوه</a:t>
            </a:r>
            <a:r>
              <a:rPr lang="fa-IR" sz="2400" b="1" dirty="0">
                <a:cs typeface="2  Mitra" panose="00000400000000000000" pitchFamily="2" charset="-78"/>
              </a:rPr>
              <a:t>، </a:t>
            </a:r>
            <a:r>
              <a:rPr lang="fa-IR" sz="2400" b="1" dirty="0">
                <a:solidFill>
                  <a:srgbClr val="CC00FF"/>
                </a:solidFill>
                <a:cs typeface="2  Mitra" panose="00000400000000000000" pitchFamily="2" charset="-78"/>
              </a:rPr>
              <a:t>شكر</a:t>
            </a:r>
            <a:r>
              <a:rPr lang="fa-IR" sz="2400" b="1" dirty="0">
                <a:cs typeface="2  Mitra" panose="00000400000000000000" pitchFamily="2" charset="-78"/>
              </a:rPr>
              <a:t>، </a:t>
            </a:r>
            <a:r>
              <a:rPr lang="fa-IR" sz="2400" b="1" dirty="0">
                <a:solidFill>
                  <a:srgbClr val="0070C0"/>
                </a:solidFill>
                <a:cs typeface="2  Mitra" panose="00000400000000000000" pitchFamily="2" charset="-78"/>
              </a:rPr>
              <a:t>شيريني ها</a:t>
            </a:r>
            <a:r>
              <a:rPr lang="fa-IR" sz="2400" b="1" dirty="0">
                <a:cs typeface="2  Mitra" panose="00000400000000000000" pitchFamily="2" charset="-78"/>
              </a:rPr>
              <a:t>، </a:t>
            </a:r>
            <a:r>
              <a:rPr lang="fa-IR" sz="2400" b="1" dirty="0">
                <a:solidFill>
                  <a:srgbClr val="00B050"/>
                </a:solidFill>
                <a:cs typeface="2  Mitra" panose="00000400000000000000" pitchFamily="2" charset="-78"/>
              </a:rPr>
              <a:t>نوشابه ها </a:t>
            </a:r>
            <a:r>
              <a:rPr lang="fa-IR" sz="2400" b="1" dirty="0">
                <a:cs typeface="2  Mitra" panose="00000400000000000000" pitchFamily="2" charset="-78"/>
              </a:rPr>
              <a:t>و </a:t>
            </a:r>
            <a:r>
              <a:rPr lang="fa-IR" sz="2400" b="1" dirty="0">
                <a:solidFill>
                  <a:srgbClr val="FF00FF"/>
                </a:solidFill>
                <a:cs typeface="2  Mitra" panose="00000400000000000000" pitchFamily="2" charset="-78"/>
              </a:rPr>
              <a:t>بيسكويت ها </a:t>
            </a:r>
            <a:r>
              <a:rPr lang="fa-IR" sz="2400" b="1" dirty="0">
                <a:solidFill>
                  <a:srgbClr val="FF0000"/>
                </a:solidFill>
                <a:cs typeface="2  Mitra" panose="00000400000000000000" pitchFamily="2" charset="-78"/>
              </a:rPr>
              <a:t>بسيار پوسيدگي زا </a:t>
            </a:r>
            <a:r>
              <a:rPr lang="fa-IR" sz="2400" b="1" dirty="0" smtClean="0">
                <a:cs typeface="2  Mitra" panose="00000400000000000000" pitchFamily="2" charset="-78"/>
              </a:rPr>
              <a:t>می باشند.</a:t>
            </a:r>
            <a:endParaRPr lang="fa-IR" sz="2400" b="1" dirty="0">
              <a:cs typeface="2  Mitra" panose="00000400000000000000" pitchFamily="2" charset="-78"/>
            </a:endParaRPr>
          </a:p>
        </p:txBody>
      </p:sp>
      <p:sp>
        <p:nvSpPr>
          <p:cNvPr id="4" name="Title 3"/>
          <p:cNvSpPr txBox="1">
            <a:spLocks/>
          </p:cNvSpPr>
          <p:nvPr/>
        </p:nvSpPr>
        <p:spPr>
          <a:xfrm>
            <a:off x="2895600" y="372534"/>
            <a:ext cx="3888000" cy="685800"/>
          </a:xfrm>
          <a:prstGeom prst="roundRect">
            <a:avLst/>
          </a:prstGeom>
          <a:ln w="28575" cap="flat" cmpd="sng" algn="ctr">
            <a:solidFill>
              <a:srgbClr val="00B050"/>
            </a:solidFill>
            <a:prstDash val="solid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1">
              <a:defRPr sz="216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2  Mitra" pitchFamily="2" charset="-78"/>
              </a:defRPr>
            </a:pPr>
            <a:r>
              <a:rPr lang="fa-IR" altLang="en-US" sz="4000" dirty="0" smtClean="0">
                <a:solidFill>
                  <a:srgbClr val="FF0000"/>
                </a:solidFill>
                <a:cs typeface="2  Titr" pitchFamily="2" charset="-78"/>
              </a:rPr>
              <a:t>کربوهیدرات ها</a:t>
            </a:r>
            <a:endParaRPr lang="fa-IR" sz="4000" b="1" dirty="0">
              <a:solidFill>
                <a:srgbClr val="FF0000"/>
              </a:solidFill>
              <a:cs typeface="2  Titr" pitchFamily="2" charset="-78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13" y="1905000"/>
            <a:ext cx="1819275" cy="3333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3400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609900"/>
            <a:ext cx="8229600" cy="5181600"/>
          </a:xfrm>
        </p:spPr>
        <p:txBody>
          <a:bodyPr>
            <a:normAutofit fontScale="85000" lnSpcReduction="10000"/>
          </a:bodyPr>
          <a:lstStyle/>
          <a:p>
            <a:pPr marL="0" indent="-609600" algn="r" rtl="1" eaLnBrk="1" hangingPunct="1">
              <a:lnSpc>
                <a:spcPct val="150000"/>
              </a:lnSpc>
              <a:spcBef>
                <a:spcPts val="0"/>
              </a:spcBef>
              <a:buClr>
                <a:srgbClr val="FFFF00"/>
              </a:buClr>
              <a:buFont typeface="Wingdings" panose="05000000000000000000" pitchFamily="2" charset="2"/>
              <a:buNone/>
              <a:defRPr/>
            </a:pPr>
            <a:r>
              <a:rPr lang="fa-IR" sz="3600" b="1" dirty="0" smtClean="0">
                <a:solidFill>
                  <a:srgbClr val="FF00FF"/>
                </a:solidFill>
                <a:cs typeface="2  Mitra" panose="00000400000000000000" pitchFamily="2" charset="-78"/>
              </a:rPr>
              <a:t>1- شكل ماده غذایي: </a:t>
            </a:r>
            <a:r>
              <a:rPr lang="fa-IR" sz="2800" b="1" dirty="0" smtClean="0">
                <a:cs typeface="2  Mitra" panose="00000400000000000000" pitchFamily="2" charset="-78"/>
              </a:rPr>
              <a:t>(جامد يا مايع بودن)</a:t>
            </a:r>
          </a:p>
          <a:p>
            <a:pPr marL="0" indent="-609600" algn="just" rtl="1" eaLnBrk="1" hangingPunct="1">
              <a:lnSpc>
                <a:spcPct val="150000"/>
              </a:lnSpc>
              <a:spcBef>
                <a:spcPts val="0"/>
              </a:spcBef>
              <a:buClr>
                <a:srgbClr val="FFFF00"/>
              </a:buClr>
              <a:buFont typeface="Wingdings" panose="05000000000000000000" pitchFamily="2" charset="2"/>
              <a:buNone/>
              <a:defRPr/>
            </a:pPr>
            <a:r>
              <a:rPr lang="fa-IR" sz="2800" b="1" dirty="0" smtClean="0">
                <a:solidFill>
                  <a:srgbClr val="00B050"/>
                </a:solidFill>
                <a:cs typeface="2  Mitra" panose="00000400000000000000" pitchFamily="2" charset="-78"/>
              </a:rPr>
              <a:t> مايعات </a:t>
            </a:r>
            <a:r>
              <a:rPr lang="fa-IR" sz="2800" b="1" dirty="0" smtClean="0">
                <a:cs typeface="2  Mitra" panose="00000400000000000000" pitchFamily="2" charset="-78"/>
              </a:rPr>
              <a:t>در مقایسه با غذاهای جامد مانند </a:t>
            </a:r>
            <a:r>
              <a:rPr lang="fa-IR" sz="2800" b="1" dirty="0" smtClean="0">
                <a:solidFill>
                  <a:srgbClr val="0066FF"/>
                </a:solidFill>
                <a:cs typeface="2  Mitra" panose="00000400000000000000" pitchFamily="2" charset="-78"/>
              </a:rPr>
              <a:t>بیسکویت و کیک ها </a:t>
            </a:r>
            <a:r>
              <a:rPr lang="fa-IR" sz="2800" b="1" dirty="0" smtClean="0">
                <a:cs typeface="2  Mitra" panose="00000400000000000000" pitchFamily="2" charset="-78"/>
              </a:rPr>
              <a:t>به سرعت از </a:t>
            </a:r>
            <a:r>
              <a:rPr lang="fa-IR" sz="2800" b="1" dirty="0" smtClean="0">
                <a:solidFill>
                  <a:srgbClr val="FF0000"/>
                </a:solidFill>
                <a:cs typeface="2  Mitra" panose="00000400000000000000" pitchFamily="2" charset="-78"/>
              </a:rPr>
              <a:t>محیط دهان پاک</a:t>
            </a:r>
            <a:r>
              <a:rPr lang="fa-IR" sz="2800" b="1" dirty="0" smtClean="0">
                <a:cs typeface="2  Mitra" panose="00000400000000000000" pitchFamily="2" charset="-78"/>
              </a:rPr>
              <a:t> می شوند لذا خاصیت </a:t>
            </a:r>
            <a:r>
              <a:rPr lang="fa-IR" sz="2800" b="1" dirty="0" smtClean="0">
                <a:solidFill>
                  <a:srgbClr val="FF0000"/>
                </a:solidFill>
                <a:cs typeface="2  Mitra" panose="00000400000000000000" pitchFamily="2" charset="-78"/>
              </a:rPr>
              <a:t>پوسیدگی زایی کمتری </a:t>
            </a:r>
            <a:r>
              <a:rPr lang="fa-IR" sz="2800" b="1" dirty="0" smtClean="0">
                <a:cs typeface="2  Mitra" panose="00000400000000000000" pitchFamily="2" charset="-78"/>
              </a:rPr>
              <a:t>دارند.</a:t>
            </a:r>
          </a:p>
          <a:p>
            <a:pPr marL="0" indent="-609600" algn="just" rtl="1" eaLnBrk="1" hangingPunct="1">
              <a:lnSpc>
                <a:spcPct val="150000"/>
              </a:lnSpc>
              <a:spcBef>
                <a:spcPts val="0"/>
              </a:spcBef>
              <a:buClr>
                <a:srgbClr val="FFFF00"/>
              </a:buClr>
              <a:buFont typeface="Wingdings" panose="05000000000000000000" pitchFamily="2" charset="2"/>
              <a:buNone/>
              <a:defRPr/>
            </a:pPr>
            <a:r>
              <a:rPr lang="fa-IR" sz="2800" b="1" dirty="0" smtClean="0">
                <a:solidFill>
                  <a:srgbClr val="00B050"/>
                </a:solidFill>
                <a:cs typeface="2  Mitra" panose="00000400000000000000" pitchFamily="2" charset="-78"/>
              </a:rPr>
              <a:t>مواد قندی </a:t>
            </a:r>
            <a:r>
              <a:rPr lang="fa-IR" sz="2800" b="1" dirty="0" smtClean="0">
                <a:cs typeface="2  Mitra" panose="00000400000000000000" pitchFamily="2" charset="-78"/>
              </a:rPr>
              <a:t>مثل </a:t>
            </a:r>
            <a:r>
              <a:rPr lang="fa-IR" sz="2800" b="1" dirty="0" smtClean="0">
                <a:solidFill>
                  <a:srgbClr val="3366FF"/>
                </a:solidFill>
                <a:cs typeface="2  Mitra" panose="00000400000000000000" pitchFamily="2" charset="-78"/>
              </a:rPr>
              <a:t>آبنبات، خوشبو کننده های نعنائی دهان </a:t>
            </a:r>
            <a:r>
              <a:rPr lang="fa-IR" sz="2800" b="1" dirty="0" smtClean="0">
                <a:cs typeface="2  Mitra" panose="00000400000000000000" pitchFamily="2" charset="-78"/>
              </a:rPr>
              <a:t>که به آهستگی در دهان حل می شوند دارای خاصیت </a:t>
            </a:r>
            <a:r>
              <a:rPr lang="fa-IR" sz="2800" b="1" dirty="0" smtClean="0">
                <a:solidFill>
                  <a:srgbClr val="FF0000"/>
                </a:solidFill>
                <a:cs typeface="2  Mitra" panose="00000400000000000000" pitchFamily="2" charset="-78"/>
              </a:rPr>
              <a:t>پوسیدگی زایی بیشتری </a:t>
            </a:r>
            <a:r>
              <a:rPr lang="fa-IR" sz="2800" b="1" dirty="0" smtClean="0">
                <a:cs typeface="2  Mitra" panose="00000400000000000000" pitchFamily="2" charset="-78"/>
              </a:rPr>
              <a:t>می باشند.</a:t>
            </a:r>
          </a:p>
        </p:txBody>
      </p:sp>
      <p:sp>
        <p:nvSpPr>
          <p:cNvPr id="4" name="Title 3"/>
          <p:cNvSpPr txBox="1">
            <a:spLocks/>
          </p:cNvSpPr>
          <p:nvPr/>
        </p:nvSpPr>
        <p:spPr>
          <a:xfrm>
            <a:off x="892225" y="346364"/>
            <a:ext cx="6929126" cy="685800"/>
          </a:xfrm>
          <a:prstGeom prst="roundRect">
            <a:avLst/>
          </a:prstGeom>
          <a:ln w="28575" cap="flat" cmpd="sng" algn="ctr">
            <a:solidFill>
              <a:srgbClr val="00B050"/>
            </a:solidFill>
            <a:prstDash val="solid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1">
              <a:defRPr sz="216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2  Mitra" pitchFamily="2" charset="-78"/>
              </a:defRPr>
            </a:pPr>
            <a:r>
              <a:rPr lang="fa-IR" altLang="en-US" sz="4000" dirty="0" smtClean="0">
                <a:solidFill>
                  <a:srgbClr val="FF0000"/>
                </a:solidFill>
                <a:cs typeface="2  Titr" pitchFamily="2" charset="-78"/>
              </a:rPr>
              <a:t>عوامل تاثیرگذار در پوسیدگی دندان</a:t>
            </a:r>
            <a:endParaRPr lang="fa-IR" sz="4000" b="1" dirty="0">
              <a:solidFill>
                <a:srgbClr val="FF0000"/>
              </a:solidFill>
              <a:cs typeface="2  Titr" pitchFamily="2" charset="-78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4724400"/>
            <a:ext cx="1447627" cy="1590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2045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92224" y="1371600"/>
            <a:ext cx="7337375" cy="3962400"/>
          </a:xfrm>
        </p:spPr>
        <p:txBody>
          <a:bodyPr>
            <a:normAutofit fontScale="92500"/>
          </a:bodyPr>
          <a:lstStyle/>
          <a:p>
            <a:pPr marL="0" indent="-609600" algn="just" rtl="1" eaLnBrk="1" hangingPunct="1">
              <a:lnSpc>
                <a:spcPct val="150000"/>
              </a:lnSpc>
              <a:spcBef>
                <a:spcPts val="0"/>
              </a:spcBef>
              <a:buClr>
                <a:srgbClr val="FFFF00"/>
              </a:buClr>
              <a:buFont typeface="Wingdings" panose="05000000000000000000" pitchFamily="2" charset="2"/>
              <a:buNone/>
              <a:defRPr/>
            </a:pPr>
            <a:r>
              <a:rPr lang="fa-IR" sz="3600" b="1" dirty="0">
                <a:solidFill>
                  <a:srgbClr val="FF00FF"/>
                </a:solidFill>
                <a:cs typeface="2  Mitra" panose="00000400000000000000" pitchFamily="2" charset="-78"/>
              </a:rPr>
              <a:t>2-</a:t>
            </a:r>
            <a:r>
              <a:rPr lang="fa-IR" sz="3600" b="1" dirty="0" smtClean="0">
                <a:solidFill>
                  <a:srgbClr val="FF00FF"/>
                </a:solidFill>
                <a:cs typeface="2  Mitra" panose="00000400000000000000" pitchFamily="2" charset="-78"/>
              </a:rPr>
              <a:t> </a:t>
            </a:r>
            <a:r>
              <a:rPr lang="fa-IR" sz="3600" b="1" dirty="0">
                <a:solidFill>
                  <a:srgbClr val="FF00FF"/>
                </a:solidFill>
                <a:cs typeface="2  Mitra" panose="00000400000000000000" pitchFamily="2" charset="-78"/>
              </a:rPr>
              <a:t>قوام ماده </a:t>
            </a:r>
            <a:r>
              <a:rPr lang="fa-IR" sz="3600" b="1" dirty="0" smtClean="0">
                <a:solidFill>
                  <a:srgbClr val="FF00FF"/>
                </a:solidFill>
                <a:cs typeface="2  Mitra" panose="00000400000000000000" pitchFamily="2" charset="-78"/>
              </a:rPr>
              <a:t>غذایي</a:t>
            </a:r>
            <a:r>
              <a:rPr lang="fa-IR" sz="3600" b="1" dirty="0">
                <a:solidFill>
                  <a:srgbClr val="FF00FF"/>
                </a:solidFill>
                <a:cs typeface="2  Mitra" panose="00000400000000000000" pitchFamily="2" charset="-78"/>
              </a:rPr>
              <a:t>:  </a:t>
            </a:r>
          </a:p>
          <a:p>
            <a:pPr marL="0" indent="-609600" algn="just" rtl="1" eaLnBrk="1" hangingPunct="1">
              <a:lnSpc>
                <a:spcPct val="150000"/>
              </a:lnSpc>
              <a:spcBef>
                <a:spcPts val="0"/>
              </a:spcBef>
              <a:buClr>
                <a:srgbClr val="FFFF00"/>
              </a:buClr>
              <a:buFont typeface="Wingdings" panose="05000000000000000000" pitchFamily="2" charset="2"/>
              <a:buNone/>
              <a:defRPr/>
            </a:pPr>
            <a:r>
              <a:rPr lang="fa-IR" sz="2800" b="1" dirty="0" smtClean="0">
                <a:cs typeface="2  Mitra" panose="00000400000000000000" pitchFamily="2" charset="-78"/>
              </a:rPr>
              <a:t>تنقلاتی که قدرت </a:t>
            </a:r>
            <a:r>
              <a:rPr lang="fa-IR" sz="2800" b="1" dirty="0" smtClean="0">
                <a:solidFill>
                  <a:srgbClr val="FF0000"/>
                </a:solidFill>
                <a:cs typeface="2  Mitra" panose="00000400000000000000" pitchFamily="2" charset="-78"/>
              </a:rPr>
              <a:t>چسبندگي بيشتری </a:t>
            </a:r>
            <a:r>
              <a:rPr lang="fa-IR" sz="2800" b="1" dirty="0" smtClean="0">
                <a:cs typeface="2  Mitra" panose="00000400000000000000" pitchFamily="2" charset="-78"/>
              </a:rPr>
              <a:t>بر سطح دندان ها دارند (مثل </a:t>
            </a:r>
            <a:r>
              <a:rPr lang="fa-IR" sz="2800" b="1" dirty="0" smtClean="0">
                <a:solidFill>
                  <a:srgbClr val="0066FF"/>
                </a:solidFill>
                <a:cs typeface="2  Mitra" panose="00000400000000000000" pitchFamily="2" charset="-78"/>
              </a:rPr>
              <a:t>چيپس، گز، سوهان، شكلات</a:t>
            </a:r>
            <a:r>
              <a:rPr lang="fa-IR" sz="2800" b="1" dirty="0" smtClean="0">
                <a:cs typeface="2  Mitra" panose="00000400000000000000" pitchFamily="2" charset="-78"/>
              </a:rPr>
              <a:t>) مدت زمان </a:t>
            </a:r>
            <a:r>
              <a:rPr lang="fa-IR" sz="2800" b="1" dirty="0" smtClean="0">
                <a:solidFill>
                  <a:srgbClr val="00B050"/>
                </a:solidFill>
                <a:cs typeface="2  Mitra" panose="00000400000000000000" pitchFamily="2" charset="-78"/>
              </a:rPr>
              <a:t>طولاني تری در تماس </a:t>
            </a:r>
            <a:r>
              <a:rPr lang="fa-IR" sz="2800" b="1" dirty="0" smtClean="0">
                <a:cs typeface="2  Mitra" panose="00000400000000000000" pitchFamily="2" charset="-78"/>
              </a:rPr>
              <a:t>با دندان می باشند. بنابراین میزان پوسيدگي زائي آنها</a:t>
            </a:r>
            <a:r>
              <a:rPr lang="fa-IR" sz="2800" b="1" dirty="0" smtClean="0">
                <a:solidFill>
                  <a:srgbClr val="FF0000"/>
                </a:solidFill>
                <a:cs typeface="2  Mitra" panose="00000400000000000000" pitchFamily="2" charset="-78"/>
              </a:rPr>
              <a:t> بيشتر</a:t>
            </a:r>
            <a:r>
              <a:rPr lang="fa-IR" sz="2800" b="1" dirty="0" smtClean="0">
                <a:cs typeface="2  Mitra" panose="00000400000000000000" pitchFamily="2" charset="-78"/>
              </a:rPr>
              <a:t> خواهد بود.</a:t>
            </a:r>
            <a:endParaRPr lang="en-US" sz="2800" b="1" dirty="0" smtClean="0">
              <a:cs typeface="2  Mitra" panose="00000400000000000000" pitchFamily="2" charset="-78"/>
            </a:endParaRPr>
          </a:p>
        </p:txBody>
      </p:sp>
      <p:sp>
        <p:nvSpPr>
          <p:cNvPr id="4" name="Title 3"/>
          <p:cNvSpPr txBox="1">
            <a:spLocks/>
          </p:cNvSpPr>
          <p:nvPr/>
        </p:nvSpPr>
        <p:spPr>
          <a:xfrm>
            <a:off x="892225" y="346364"/>
            <a:ext cx="6929126" cy="685800"/>
          </a:xfrm>
          <a:prstGeom prst="roundRect">
            <a:avLst/>
          </a:prstGeom>
          <a:ln w="28575" cap="flat" cmpd="sng" algn="ctr">
            <a:solidFill>
              <a:srgbClr val="00B050"/>
            </a:solidFill>
            <a:prstDash val="solid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1">
              <a:defRPr sz="216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2  Mitra" pitchFamily="2" charset="-78"/>
              </a:defRPr>
            </a:pPr>
            <a:r>
              <a:rPr lang="fa-IR" altLang="en-US" sz="4000" dirty="0" smtClean="0">
                <a:solidFill>
                  <a:srgbClr val="FF0000"/>
                </a:solidFill>
                <a:cs typeface="2  Titr" pitchFamily="2" charset="-78"/>
              </a:rPr>
              <a:t>عوامل تاثیرگذار در پوسیدگی دندان</a:t>
            </a:r>
            <a:endParaRPr lang="fa-IR" sz="4000" b="1" dirty="0">
              <a:solidFill>
                <a:srgbClr val="FF0000"/>
              </a:solidFill>
              <a:cs typeface="2  Titr" pitchFamily="2" charset="-78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657725"/>
            <a:ext cx="2724150" cy="2200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2700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295400"/>
            <a:ext cx="8134350" cy="4953000"/>
          </a:xfrm>
        </p:spPr>
        <p:txBody>
          <a:bodyPr>
            <a:normAutofit fontScale="92500" lnSpcReduction="20000"/>
          </a:bodyPr>
          <a:lstStyle/>
          <a:p>
            <a:pPr marL="0" indent="-609600" algn="just" rtl="1" eaLnBrk="1" hangingPunct="1">
              <a:lnSpc>
                <a:spcPct val="150000"/>
              </a:lnSpc>
              <a:spcBef>
                <a:spcPts val="0"/>
              </a:spcBef>
              <a:buClr>
                <a:srgbClr val="FFFF00"/>
              </a:buClr>
              <a:buFont typeface="Wingdings" panose="05000000000000000000" pitchFamily="2" charset="2"/>
              <a:buNone/>
              <a:defRPr/>
            </a:pPr>
            <a:r>
              <a:rPr lang="fa-IR" sz="2900" b="1" dirty="0" smtClean="0">
                <a:solidFill>
                  <a:srgbClr val="FF00FF"/>
                </a:solidFill>
                <a:cs typeface="2  Mitra" panose="00000400000000000000" pitchFamily="2" charset="-78"/>
              </a:rPr>
              <a:t>3- </a:t>
            </a:r>
            <a:r>
              <a:rPr lang="fa-IR" sz="2900" b="1" dirty="0">
                <a:solidFill>
                  <a:srgbClr val="FF00FF"/>
                </a:solidFill>
                <a:cs typeface="2  Mitra" panose="00000400000000000000" pitchFamily="2" charset="-78"/>
              </a:rPr>
              <a:t>دفعات مصرف مواد </a:t>
            </a:r>
            <a:r>
              <a:rPr lang="fa-IR" sz="2900" b="1" dirty="0" smtClean="0">
                <a:solidFill>
                  <a:srgbClr val="FF00FF"/>
                </a:solidFill>
                <a:cs typeface="2  Mitra" panose="00000400000000000000" pitchFamily="2" charset="-78"/>
              </a:rPr>
              <a:t>غذایي :</a:t>
            </a:r>
          </a:p>
          <a:p>
            <a:pPr marL="0" indent="-609600" algn="just" rtl="1" eaLnBrk="1" hangingPunct="1">
              <a:lnSpc>
                <a:spcPct val="150000"/>
              </a:lnSpc>
              <a:spcBef>
                <a:spcPts val="0"/>
              </a:spcBef>
              <a:buClr>
                <a:srgbClr val="FFFF00"/>
              </a:buClr>
              <a:buFont typeface="Wingdings" panose="05000000000000000000" pitchFamily="2" charset="2"/>
              <a:buNone/>
              <a:defRPr/>
            </a:pPr>
            <a:r>
              <a:rPr lang="fa-IR" sz="2800" b="1" dirty="0">
                <a:cs typeface="2  Mitra" panose="00000400000000000000" pitchFamily="2" charset="-78"/>
              </a:rPr>
              <a:t>  با هربار مصرف مواد قندی، محیط پلاک میکروبی</a:t>
            </a:r>
            <a:r>
              <a:rPr lang="fa-IR" sz="2800" b="1" dirty="0" smtClean="0">
                <a:cs typeface="2  Mitra" panose="00000400000000000000" pitchFamily="2" charset="-78"/>
              </a:rPr>
              <a:t>، </a:t>
            </a:r>
            <a:r>
              <a:rPr lang="fa-IR" sz="2800" b="1" dirty="0" smtClean="0">
                <a:solidFill>
                  <a:srgbClr val="FF0000"/>
                </a:solidFill>
                <a:cs typeface="2  Mitra" panose="00000400000000000000" pitchFamily="2" charset="-78"/>
              </a:rPr>
              <a:t>اسیدی شده </a:t>
            </a:r>
            <a:r>
              <a:rPr lang="fa-IR" sz="2800" b="1" dirty="0" smtClean="0">
                <a:cs typeface="2  Mitra" panose="00000400000000000000" pitchFamily="2" charset="-78"/>
              </a:rPr>
              <a:t>و منجر به پوسیدگی می شود.</a:t>
            </a:r>
            <a:r>
              <a:rPr lang="en-US" sz="2800" b="1" dirty="0" smtClean="0">
                <a:cs typeface="2  Mitra" panose="00000400000000000000" pitchFamily="2" charset="-78"/>
              </a:rPr>
              <a:t> </a:t>
            </a:r>
            <a:r>
              <a:rPr lang="fa-IR" sz="2800" b="1" dirty="0" smtClean="0">
                <a:cs typeface="2  Mitra" panose="00000400000000000000" pitchFamily="2" charset="-78"/>
              </a:rPr>
              <a:t>بنابراین هرچه دفعات مصرف این مواد کمتر باشد، احتمال پوسیدگی پایین تر می آید. </a:t>
            </a:r>
          </a:p>
          <a:p>
            <a:pPr marL="0" indent="-609600" algn="just" rtl="1" eaLnBrk="1" hangingPunct="1">
              <a:lnSpc>
                <a:spcPct val="150000"/>
              </a:lnSpc>
              <a:spcBef>
                <a:spcPts val="0"/>
              </a:spcBef>
              <a:buClr>
                <a:srgbClr val="FFFF00"/>
              </a:buClr>
              <a:buFont typeface="Wingdings" panose="05000000000000000000" pitchFamily="2" charset="2"/>
              <a:buNone/>
              <a:defRPr/>
            </a:pPr>
            <a:r>
              <a:rPr lang="fa-IR" sz="2800" b="1" dirty="0" smtClean="0">
                <a:cs typeface="2  Mitra" panose="00000400000000000000" pitchFamily="2" charset="-78"/>
              </a:rPr>
              <a:t>از تکرار استفاده از خوردنی های و تنقلات شیرین در </a:t>
            </a:r>
            <a:r>
              <a:rPr lang="fa-IR" sz="2800" b="1" dirty="0" smtClean="0">
                <a:solidFill>
                  <a:srgbClr val="00B050"/>
                </a:solidFill>
                <a:cs typeface="2  Mitra" panose="00000400000000000000" pitchFamily="2" charset="-78"/>
              </a:rPr>
              <a:t>فواصل وعده های اصلی</a:t>
            </a:r>
            <a:r>
              <a:rPr lang="fa-IR" sz="2800" b="1" dirty="0" smtClean="0">
                <a:cs typeface="2  Mitra" panose="00000400000000000000" pitchFamily="2" charset="-78"/>
              </a:rPr>
              <a:t> غذایی باید </a:t>
            </a:r>
            <a:r>
              <a:rPr lang="fa-IR" sz="2800" b="1" dirty="0" smtClean="0">
                <a:solidFill>
                  <a:srgbClr val="00B0F0"/>
                </a:solidFill>
                <a:cs typeface="2  Mitra" panose="00000400000000000000" pitchFamily="2" charset="-78"/>
              </a:rPr>
              <a:t>خودداری</a:t>
            </a:r>
            <a:r>
              <a:rPr lang="fa-IR" sz="2800" b="1" dirty="0" smtClean="0">
                <a:cs typeface="2  Mitra" panose="00000400000000000000" pitchFamily="2" charset="-78"/>
              </a:rPr>
              <a:t> شود.</a:t>
            </a:r>
            <a:endParaRPr lang="fa-IR" sz="2800" b="1" dirty="0">
              <a:cs typeface="2  Mitra" panose="00000400000000000000" pitchFamily="2" charset="-78"/>
            </a:endParaRPr>
          </a:p>
        </p:txBody>
      </p:sp>
      <p:sp>
        <p:nvSpPr>
          <p:cNvPr id="5" name="Title 3"/>
          <p:cNvSpPr txBox="1">
            <a:spLocks/>
          </p:cNvSpPr>
          <p:nvPr/>
        </p:nvSpPr>
        <p:spPr>
          <a:xfrm>
            <a:off x="892225" y="346364"/>
            <a:ext cx="6929126" cy="685800"/>
          </a:xfrm>
          <a:prstGeom prst="roundRect">
            <a:avLst/>
          </a:prstGeom>
          <a:ln w="28575" cap="flat" cmpd="sng" algn="ctr">
            <a:solidFill>
              <a:srgbClr val="00B050"/>
            </a:solidFill>
            <a:prstDash val="solid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1">
              <a:defRPr sz="216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2  Mitra" pitchFamily="2" charset="-78"/>
              </a:defRPr>
            </a:pPr>
            <a:r>
              <a:rPr lang="fa-IR" altLang="en-US" sz="4000" dirty="0" smtClean="0">
                <a:solidFill>
                  <a:srgbClr val="FF0000"/>
                </a:solidFill>
                <a:cs typeface="2  Titr" pitchFamily="2" charset="-78"/>
              </a:rPr>
              <a:t>عوامل تاثیرگذار در پوسیدگی دندان</a:t>
            </a:r>
            <a:endParaRPr lang="fa-IR" sz="4000" b="1" dirty="0">
              <a:solidFill>
                <a:srgbClr val="FF0000"/>
              </a:solidFill>
              <a:cs typeface="2  Titr" pitchFamily="2" charset="-78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685800" y="5638800"/>
            <a:ext cx="2384375" cy="1101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9161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7" name="Rectangle 3"/>
          <p:cNvSpPr>
            <a:spLocks noGrp="1" noChangeArrowheads="1"/>
          </p:cNvSpPr>
          <p:nvPr>
            <p:ph idx="1"/>
          </p:nvPr>
        </p:nvSpPr>
        <p:spPr>
          <a:xfrm>
            <a:off x="1066800" y="2062703"/>
            <a:ext cx="7603066" cy="3793083"/>
          </a:xfrm>
        </p:spPr>
        <p:txBody>
          <a:bodyPr rtlCol="0">
            <a:normAutofit/>
          </a:bodyPr>
          <a:lstStyle/>
          <a:p>
            <a:pPr marL="0" indent="0" algn="just" rtl="1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fa-IR" altLang="en-US" sz="3600" b="1" dirty="0" smtClean="0">
                <a:solidFill>
                  <a:srgbClr val="CC00FF"/>
                </a:solidFill>
                <a:cs typeface="2  Mitra" pitchFamily="2" charset="-78"/>
              </a:rPr>
              <a:t>1- جنس:</a:t>
            </a:r>
            <a:r>
              <a:rPr lang="en-US" altLang="en-US" sz="3600" b="1" dirty="0" smtClean="0">
                <a:solidFill>
                  <a:srgbClr val="CC00FF"/>
                </a:solidFill>
                <a:cs typeface="2  Mitra" pitchFamily="2" charset="-78"/>
              </a:rPr>
              <a:t> </a:t>
            </a:r>
            <a:r>
              <a:rPr lang="fa-IR" altLang="en-US" sz="3600" b="1" dirty="0" smtClean="0">
                <a:solidFill>
                  <a:schemeClr val="tx1"/>
                </a:solidFill>
                <a:cs typeface="2  Mitra" pitchFamily="2" charset="-78"/>
              </a:rPr>
              <a:t>موهای </a:t>
            </a:r>
            <a:r>
              <a:rPr lang="fa-IR" altLang="en-US" sz="3600" b="1" dirty="0">
                <a:solidFill>
                  <a:schemeClr val="tx1"/>
                </a:solidFill>
                <a:cs typeface="2  Mitra" pitchFamily="2" charset="-78"/>
              </a:rPr>
              <a:t>مسواک </a:t>
            </a:r>
            <a:r>
              <a:rPr lang="fa-IR" altLang="en-US" sz="3600" b="1" dirty="0" smtClean="0">
                <a:solidFill>
                  <a:schemeClr val="tx1"/>
                </a:solidFill>
                <a:cs typeface="2  Mitra" pitchFamily="2" charset="-78"/>
              </a:rPr>
              <a:t>از جنس نایلون نرم وسرموهای آن گرد باشد.</a:t>
            </a:r>
            <a:r>
              <a:rPr lang="en-US" altLang="en-US" sz="3600" b="1" dirty="0" smtClean="0">
                <a:solidFill>
                  <a:schemeClr val="tx1"/>
                </a:solidFill>
                <a:cs typeface="2  Mitra" pitchFamily="2" charset="-78"/>
              </a:rPr>
              <a:t> </a:t>
            </a:r>
            <a:r>
              <a:rPr lang="fa-IR" altLang="en-US" sz="3600" b="1" dirty="0" smtClean="0">
                <a:solidFill>
                  <a:schemeClr val="tx1"/>
                </a:solidFill>
                <a:cs typeface="2  Mitra" pitchFamily="2" charset="-78"/>
              </a:rPr>
              <a:t>استفاده از مسواک با جنس موهای سخت توصیه نمی شود.</a:t>
            </a:r>
          </a:p>
          <a:p>
            <a:pPr marL="0" indent="0" algn="just" rtl="1" eaLnBrk="1" fontAlgn="auto" hangingPunct="1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fa-IR" altLang="en-US" sz="3600" b="1" dirty="0" smtClean="0">
                <a:solidFill>
                  <a:srgbClr val="CC00FF"/>
                </a:solidFill>
                <a:cs typeface="2  Mitra" pitchFamily="2" charset="-78"/>
              </a:rPr>
              <a:t>2- کیفیت: </a:t>
            </a:r>
            <a:r>
              <a:rPr lang="fa-IR" altLang="en-US" sz="3600" b="1" dirty="0">
                <a:solidFill>
                  <a:schemeClr val="tx1"/>
                </a:solidFill>
                <a:cs typeface="2  Mitra" pitchFamily="2" charset="-78"/>
              </a:rPr>
              <a:t>موهای مسواک </a:t>
            </a:r>
            <a:r>
              <a:rPr lang="fa-IR" altLang="en-US" sz="3600" b="1" dirty="0" smtClean="0">
                <a:solidFill>
                  <a:schemeClr val="tx1"/>
                </a:solidFill>
                <a:cs typeface="2  Mitra" pitchFamily="2" charset="-78"/>
              </a:rPr>
              <a:t>منظم و</a:t>
            </a:r>
            <a:r>
              <a:rPr lang="en-US" altLang="en-US" sz="3600" b="1" dirty="0" smtClean="0">
                <a:solidFill>
                  <a:schemeClr val="tx1"/>
                </a:solidFill>
                <a:cs typeface="2  Mitra" pitchFamily="2" charset="-78"/>
              </a:rPr>
              <a:t> </a:t>
            </a:r>
            <a:r>
              <a:rPr lang="fa-IR" altLang="en-US" sz="3600" b="1" dirty="0" smtClean="0">
                <a:solidFill>
                  <a:schemeClr val="tx1"/>
                </a:solidFill>
                <a:cs typeface="2  Mitra" pitchFamily="2" charset="-78"/>
              </a:rPr>
              <a:t>مرتب باشد.</a:t>
            </a:r>
          </a:p>
          <a:p>
            <a:pPr marL="0" indent="0" algn="just" rtl="1" eaLnBrk="1" fontAlgn="auto" hangingPunct="1">
              <a:lnSpc>
                <a:spcPct val="15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en-US" altLang="en-US" sz="3600" b="1" dirty="0">
              <a:solidFill>
                <a:srgbClr val="333300"/>
              </a:solidFill>
              <a:cs typeface="2  Mitra" panose="00000400000000000000" pitchFamily="2" charset="-78"/>
            </a:endParaRPr>
          </a:p>
        </p:txBody>
      </p:sp>
      <p:pic>
        <p:nvPicPr>
          <p:cNvPr id="4" name="Picture 2" descr="D:\E\Pictures\Demo Album\Anemation\Animation\دهان و دندان\0018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251478"/>
            <a:ext cx="2667000" cy="2609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itle 3"/>
          <p:cNvSpPr txBox="1">
            <a:spLocks/>
          </p:cNvSpPr>
          <p:nvPr/>
        </p:nvSpPr>
        <p:spPr>
          <a:xfrm>
            <a:off x="1905000" y="313244"/>
            <a:ext cx="4953000" cy="685800"/>
          </a:xfrm>
          <a:prstGeom prst="roundRect">
            <a:avLst/>
          </a:prstGeom>
          <a:ln w="28575" cap="flat" cmpd="sng" algn="ctr">
            <a:solidFill>
              <a:srgbClr val="00B050"/>
            </a:solidFill>
            <a:prstDash val="solid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1">
              <a:defRPr sz="216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2  Mitra" pitchFamily="2" charset="-78"/>
              </a:defRPr>
            </a:pPr>
            <a:r>
              <a:rPr lang="fa-IR" sz="3200" b="1" dirty="0">
                <a:solidFill>
                  <a:srgbClr val="FF0000"/>
                </a:solidFill>
                <a:cs typeface="2  Titr" pitchFamily="2" charset="-78"/>
              </a:rPr>
              <a:t>انتخاب یک مسواک خوب</a:t>
            </a:r>
          </a:p>
        </p:txBody>
      </p:sp>
      <p:sp>
        <p:nvSpPr>
          <p:cNvPr id="7" name="Rectangle 9"/>
          <p:cNvSpPr txBox="1">
            <a:spLocks noChangeArrowheads="1"/>
          </p:cNvSpPr>
          <p:nvPr/>
        </p:nvSpPr>
        <p:spPr>
          <a:xfrm>
            <a:off x="4275666" y="1173686"/>
            <a:ext cx="4292600" cy="714375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 rtl="1">
              <a:buNone/>
              <a:defRPr/>
            </a:pPr>
            <a:r>
              <a:rPr lang="fa-IR" altLang="en-US" sz="3600" dirty="0">
                <a:solidFill>
                  <a:srgbClr val="FA00A7"/>
                </a:solidFill>
                <a:ea typeface="+mj-ea"/>
                <a:cs typeface="2  Titr" panose="00000700000000000000" pitchFamily="2" charset="-78"/>
              </a:rPr>
              <a:t>شرایط یک مسواک خوب </a:t>
            </a:r>
          </a:p>
        </p:txBody>
      </p:sp>
    </p:spTree>
    <p:extLst>
      <p:ext uri="{BB962C8B-B14F-4D97-AF65-F5344CB8AC3E}">
        <p14:creationId xmlns:p14="http://schemas.microsoft.com/office/powerpoint/2010/main" val="389813830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crush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8570" y="1371600"/>
            <a:ext cx="8001000" cy="4953000"/>
          </a:xfrm>
        </p:spPr>
        <p:txBody>
          <a:bodyPr>
            <a:normAutofit fontScale="70000" lnSpcReduction="20000"/>
          </a:bodyPr>
          <a:lstStyle/>
          <a:p>
            <a:pPr marL="0" indent="-609600" algn="just" rtl="1" eaLnBrk="1" hangingPunct="1">
              <a:lnSpc>
                <a:spcPct val="150000"/>
              </a:lnSpc>
              <a:spcBef>
                <a:spcPts val="0"/>
              </a:spcBef>
              <a:buClr>
                <a:srgbClr val="FFFF00"/>
              </a:buClr>
              <a:buFont typeface="Wingdings" panose="05000000000000000000" pitchFamily="2" charset="2"/>
              <a:buNone/>
              <a:defRPr/>
            </a:pPr>
            <a:r>
              <a:rPr lang="fa-IR" sz="2900" b="1" dirty="0" smtClean="0">
                <a:solidFill>
                  <a:srgbClr val="FF00FF"/>
                </a:solidFill>
                <a:cs typeface="2  Mitra" panose="00000400000000000000" pitchFamily="2" charset="-78"/>
              </a:rPr>
              <a:t>4- ترکیب و ترتیب غذاهای مصرفی:  </a:t>
            </a:r>
            <a:endParaRPr lang="fa-IR" sz="2900" b="1" dirty="0">
              <a:solidFill>
                <a:srgbClr val="FF00FF"/>
              </a:solidFill>
              <a:cs typeface="2  Mitra" panose="00000400000000000000" pitchFamily="2" charset="-78"/>
            </a:endParaRPr>
          </a:p>
          <a:p>
            <a:pPr marL="0" indent="-609600" algn="just" rtl="1" eaLnBrk="1" hangingPunct="1">
              <a:lnSpc>
                <a:spcPct val="150000"/>
              </a:lnSpc>
              <a:spcBef>
                <a:spcPts val="0"/>
              </a:spcBef>
              <a:buClr>
                <a:srgbClr val="FFFF00"/>
              </a:buClr>
              <a:buFont typeface="Wingdings" panose="05000000000000000000" pitchFamily="2" charset="2"/>
              <a:buNone/>
              <a:defRPr/>
            </a:pPr>
            <a:r>
              <a:rPr lang="fa-IR" sz="2800" b="1" dirty="0" smtClean="0">
                <a:cs typeface="2  Mitra" panose="00000400000000000000" pitchFamily="2" charset="-78"/>
              </a:rPr>
              <a:t>مصرف غذاها با هم می تواند اثرات پوسیدگی زایی را کاهش یا افزایش دهند.</a:t>
            </a:r>
          </a:p>
          <a:p>
            <a:pPr marL="0" indent="-609600" algn="just" rtl="1" eaLnBrk="1" hangingPunct="1">
              <a:lnSpc>
                <a:spcPct val="150000"/>
              </a:lnSpc>
              <a:spcBef>
                <a:spcPts val="0"/>
              </a:spcBef>
              <a:buClr>
                <a:srgbClr val="FFFF00"/>
              </a:buClr>
              <a:buFont typeface="Wingdings" panose="05000000000000000000" pitchFamily="2" charset="2"/>
              <a:buNone/>
              <a:defRPr/>
            </a:pPr>
            <a:r>
              <a:rPr lang="fa-IR" sz="2800" b="1" dirty="0" smtClean="0">
                <a:solidFill>
                  <a:srgbClr val="FF0000"/>
                </a:solidFill>
                <a:cs typeface="2  Mitra" panose="00000400000000000000" pitchFamily="2" charset="-78"/>
              </a:rPr>
              <a:t>استفاده از نوشابه ها </a:t>
            </a:r>
            <a:r>
              <a:rPr lang="fa-IR" sz="2800" b="1" dirty="0" smtClean="0">
                <a:cs typeface="2  Mitra" panose="00000400000000000000" pitchFamily="2" charset="-78"/>
              </a:rPr>
              <a:t>و غذاهای حاوی مواد قندی همراه با سایر مواد غذایی دیگر، فرصت مناسب برای </a:t>
            </a:r>
            <a:r>
              <a:rPr lang="fa-IR" sz="2800" b="1" dirty="0" smtClean="0">
                <a:solidFill>
                  <a:srgbClr val="FF0000"/>
                </a:solidFill>
                <a:cs typeface="2  Mitra" panose="00000400000000000000" pitchFamily="2" charset="-78"/>
              </a:rPr>
              <a:t>تولید اسید </a:t>
            </a:r>
            <a:r>
              <a:rPr lang="fa-IR" sz="2800" b="1" dirty="0" smtClean="0">
                <a:cs typeface="2  Mitra" panose="00000400000000000000" pitchFamily="2" charset="-78"/>
              </a:rPr>
              <a:t>را فراهم می کنند.</a:t>
            </a:r>
          </a:p>
          <a:p>
            <a:pPr marL="0" indent="-609600" algn="just" rtl="1" eaLnBrk="1" hangingPunct="1">
              <a:lnSpc>
                <a:spcPct val="150000"/>
              </a:lnSpc>
              <a:spcBef>
                <a:spcPts val="0"/>
              </a:spcBef>
              <a:buClr>
                <a:srgbClr val="FFFF00"/>
              </a:buClr>
              <a:buFont typeface="Wingdings" panose="05000000000000000000" pitchFamily="2" charset="2"/>
              <a:buNone/>
              <a:defRPr/>
            </a:pPr>
            <a:r>
              <a:rPr lang="fa-IR" sz="2800" b="1" dirty="0" smtClean="0">
                <a:cs typeface="2  Mitra" panose="00000400000000000000" pitchFamily="2" charset="-78"/>
              </a:rPr>
              <a:t>استفاده از غذاهای </a:t>
            </a:r>
            <a:r>
              <a:rPr lang="fa-IR" sz="2800" b="1" dirty="0" smtClean="0">
                <a:solidFill>
                  <a:srgbClr val="00B050"/>
                </a:solidFill>
                <a:cs typeface="2  Mitra" panose="00000400000000000000" pitchFamily="2" charset="-78"/>
              </a:rPr>
              <a:t>حاوی کلسیم</a:t>
            </a:r>
            <a:r>
              <a:rPr lang="en-US" sz="2800" b="1" dirty="0" smtClean="0">
                <a:solidFill>
                  <a:srgbClr val="00B050"/>
                </a:solidFill>
                <a:cs typeface="2  Mitra" panose="00000400000000000000" pitchFamily="2" charset="-78"/>
              </a:rPr>
              <a:t> </a:t>
            </a:r>
            <a:r>
              <a:rPr lang="fa-IR" sz="2800" b="1" dirty="0" smtClean="0">
                <a:cs typeface="2  Mitra" panose="00000400000000000000" pitchFamily="2" charset="-78"/>
              </a:rPr>
              <a:t>(مثل</a:t>
            </a:r>
            <a:r>
              <a:rPr lang="fa-IR" sz="2800" b="1" dirty="0" smtClean="0">
                <a:solidFill>
                  <a:srgbClr val="00B050"/>
                </a:solidFill>
                <a:cs typeface="2  Mitra" panose="00000400000000000000" pitchFamily="2" charset="-78"/>
              </a:rPr>
              <a:t> </a:t>
            </a:r>
            <a:r>
              <a:rPr lang="fa-IR" sz="2800" b="1" dirty="0" smtClean="0">
                <a:solidFill>
                  <a:srgbClr val="FF0000"/>
                </a:solidFill>
                <a:cs typeface="2  Mitra" panose="00000400000000000000" pitchFamily="2" charset="-78"/>
              </a:rPr>
              <a:t>ماست بدون چربی و پنیر)</a:t>
            </a:r>
            <a:r>
              <a:rPr lang="en-US" sz="2800" b="1" dirty="0" smtClean="0">
                <a:solidFill>
                  <a:srgbClr val="FF0000"/>
                </a:solidFill>
                <a:cs typeface="2  Mitra" panose="00000400000000000000" pitchFamily="2" charset="-78"/>
              </a:rPr>
              <a:t> </a:t>
            </a:r>
            <a:r>
              <a:rPr lang="fa-IR" sz="2800" b="1" dirty="0" smtClean="0">
                <a:cs typeface="2  Mitra" panose="00000400000000000000" pitchFamily="2" charset="-78"/>
              </a:rPr>
              <a:t>یا </a:t>
            </a:r>
            <a:r>
              <a:rPr lang="fa-IR" sz="2800" b="1" dirty="0" smtClean="0">
                <a:solidFill>
                  <a:srgbClr val="0070C0"/>
                </a:solidFill>
                <a:cs typeface="2  Mitra" panose="00000400000000000000" pitchFamily="2" charset="-78"/>
              </a:rPr>
              <a:t>فلوراید</a:t>
            </a:r>
            <a:r>
              <a:rPr lang="en-US" sz="2800" b="1" dirty="0" smtClean="0">
                <a:solidFill>
                  <a:srgbClr val="0070C0"/>
                </a:solidFill>
                <a:cs typeface="2  Mitra" panose="00000400000000000000" pitchFamily="2" charset="-78"/>
              </a:rPr>
              <a:t> </a:t>
            </a:r>
            <a:r>
              <a:rPr lang="fa-IR" sz="2800" b="1" dirty="0" smtClean="0">
                <a:cs typeface="2  Mitra" panose="00000400000000000000" pitchFamily="2" charset="-78"/>
              </a:rPr>
              <a:t>(مثل </a:t>
            </a:r>
            <a:r>
              <a:rPr lang="fa-IR" sz="2800" b="1" dirty="0" smtClean="0">
                <a:solidFill>
                  <a:srgbClr val="FF0000"/>
                </a:solidFill>
                <a:cs typeface="2  Mitra" panose="00000400000000000000" pitchFamily="2" charset="-78"/>
              </a:rPr>
              <a:t>اسفناج پخته شده، پنیر و ذرت کنسرو شده</a:t>
            </a:r>
            <a:r>
              <a:rPr lang="fa-IR" sz="2800" b="1" dirty="0" smtClean="0">
                <a:cs typeface="2  Mitra" panose="00000400000000000000" pitchFamily="2" charset="-78"/>
              </a:rPr>
              <a:t>) و </a:t>
            </a:r>
            <a:r>
              <a:rPr lang="fa-IR" sz="2800" b="1" dirty="0" smtClean="0">
                <a:solidFill>
                  <a:srgbClr val="00B050"/>
                </a:solidFill>
                <a:cs typeface="2  Mitra" panose="00000400000000000000" pitchFamily="2" charset="-78"/>
              </a:rPr>
              <a:t>غذاهای سفت </a:t>
            </a:r>
            <a:r>
              <a:rPr lang="fa-IR" sz="2800" b="1" dirty="0" smtClean="0">
                <a:cs typeface="2  Mitra" panose="00000400000000000000" pitchFamily="2" charset="-78"/>
              </a:rPr>
              <a:t>و </a:t>
            </a:r>
            <a:r>
              <a:rPr lang="fa-IR" sz="2800" b="1" dirty="0" smtClean="0">
                <a:solidFill>
                  <a:srgbClr val="00B050"/>
                </a:solidFill>
                <a:cs typeface="2  Mitra" panose="00000400000000000000" pitchFamily="2" charset="-78"/>
              </a:rPr>
              <a:t>حاوی فیبر</a:t>
            </a:r>
            <a:r>
              <a:rPr lang="en-US" sz="2800" b="1" dirty="0" smtClean="0">
                <a:solidFill>
                  <a:srgbClr val="00B050"/>
                </a:solidFill>
                <a:cs typeface="2  Mitra" panose="00000400000000000000" pitchFamily="2" charset="-78"/>
              </a:rPr>
              <a:t> </a:t>
            </a:r>
            <a:r>
              <a:rPr lang="fa-IR" sz="2800" b="1" dirty="0" smtClean="0">
                <a:cs typeface="2  Mitra" panose="00000400000000000000" pitchFamily="2" charset="-78"/>
              </a:rPr>
              <a:t>(مثل </a:t>
            </a:r>
            <a:r>
              <a:rPr lang="fa-IR" sz="2800" b="1" dirty="0" smtClean="0">
                <a:solidFill>
                  <a:srgbClr val="FF0000"/>
                </a:solidFill>
                <a:cs typeface="2  Mitra" panose="00000400000000000000" pitchFamily="2" charset="-78"/>
              </a:rPr>
              <a:t>میوه و سبزیجات خام و مرکبات</a:t>
            </a:r>
            <a:r>
              <a:rPr lang="fa-IR" sz="2800" b="1" dirty="0" smtClean="0">
                <a:cs typeface="2  Mitra" panose="00000400000000000000" pitchFamily="2" charset="-78"/>
              </a:rPr>
              <a:t>) همزمان با سایر مواد غذایی تاثیر مثبتی را در </a:t>
            </a:r>
            <a:r>
              <a:rPr lang="fa-IR" sz="2800" b="1" dirty="0" smtClean="0">
                <a:solidFill>
                  <a:srgbClr val="FF00FF"/>
                </a:solidFill>
                <a:cs typeface="2  Mitra" panose="00000400000000000000" pitchFamily="2" charset="-78"/>
              </a:rPr>
              <a:t>کاهش پوسیدگی زایی </a:t>
            </a:r>
            <a:r>
              <a:rPr lang="fa-IR" sz="2800" b="1" dirty="0" smtClean="0">
                <a:cs typeface="2  Mitra" panose="00000400000000000000" pitchFamily="2" charset="-78"/>
              </a:rPr>
              <a:t>دارد.  </a:t>
            </a:r>
            <a:endParaRPr lang="en-US" sz="2800" b="1" dirty="0" smtClean="0">
              <a:cs typeface="2  Mitra" panose="00000400000000000000" pitchFamily="2" charset="-78"/>
            </a:endParaRPr>
          </a:p>
        </p:txBody>
      </p:sp>
      <p:sp>
        <p:nvSpPr>
          <p:cNvPr id="5" name="Title 3"/>
          <p:cNvSpPr txBox="1">
            <a:spLocks/>
          </p:cNvSpPr>
          <p:nvPr/>
        </p:nvSpPr>
        <p:spPr>
          <a:xfrm>
            <a:off x="892225" y="346364"/>
            <a:ext cx="6929126" cy="685800"/>
          </a:xfrm>
          <a:prstGeom prst="roundRect">
            <a:avLst/>
          </a:prstGeom>
          <a:ln w="28575" cap="flat" cmpd="sng" algn="ctr">
            <a:solidFill>
              <a:srgbClr val="00B050"/>
            </a:solidFill>
            <a:prstDash val="solid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1">
              <a:defRPr sz="216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2  Mitra" pitchFamily="2" charset="-78"/>
              </a:defRPr>
            </a:pPr>
            <a:r>
              <a:rPr lang="fa-IR" altLang="en-US" sz="4000" dirty="0" smtClean="0">
                <a:solidFill>
                  <a:srgbClr val="FF0000"/>
                </a:solidFill>
                <a:cs typeface="2  Titr" pitchFamily="2" charset="-78"/>
              </a:rPr>
              <a:t>عوامل تاثیرگذار در پوسیدگی دندان</a:t>
            </a:r>
            <a:endParaRPr lang="fa-IR" sz="4000" b="1" dirty="0">
              <a:solidFill>
                <a:srgbClr val="FF0000"/>
              </a:solidFill>
              <a:cs typeface="2  Titr" pitchFamily="2" charset="-78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152399" y="914400"/>
            <a:ext cx="1072343" cy="1362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4140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676400" y="895350"/>
            <a:ext cx="6857999" cy="4495800"/>
          </a:xfrm>
        </p:spPr>
        <p:txBody>
          <a:bodyPr>
            <a:noAutofit/>
          </a:bodyPr>
          <a:lstStyle/>
          <a:p>
            <a:pPr marL="0" indent="0" algn="ctr" rtl="1" eaLnBrk="1" hangingPunct="1">
              <a:lnSpc>
                <a:spcPct val="150000"/>
              </a:lnSpc>
              <a:buNone/>
              <a:defRPr/>
            </a:pPr>
            <a:r>
              <a:rPr lang="fa-IR" sz="2400" b="1" dirty="0" smtClean="0">
                <a:cs typeface="2  Mitra" panose="00000400000000000000" pitchFamily="2" charset="-78"/>
              </a:rPr>
              <a:t>آيا ميتوان مواد قندي را کاملا از غذاهاي روزانه خارج كنيم ؟ </a:t>
            </a:r>
            <a:r>
              <a:rPr lang="fa-IR" sz="2400" b="1" dirty="0" smtClean="0">
                <a:solidFill>
                  <a:srgbClr val="FF0000"/>
                </a:solidFill>
                <a:cs typeface="2  Mitra" panose="00000400000000000000" pitchFamily="2" charset="-78"/>
              </a:rPr>
              <a:t>پاسخ منفی است</a:t>
            </a:r>
            <a:endParaRPr lang="fa-IR" sz="2400" b="1" dirty="0" smtClean="0">
              <a:cs typeface="2  Mitra" panose="00000400000000000000" pitchFamily="2" charset="-78"/>
            </a:endParaRPr>
          </a:p>
          <a:p>
            <a:pPr marL="0" indent="0" algn="ctr" rtl="1" eaLnBrk="1" hangingPunct="1">
              <a:lnSpc>
                <a:spcPct val="150000"/>
              </a:lnSpc>
              <a:buNone/>
              <a:defRPr/>
            </a:pPr>
            <a:endParaRPr lang="fa-IR" sz="2400" b="1" dirty="0">
              <a:cs typeface="2  Mitra" panose="00000400000000000000" pitchFamily="2" charset="-78"/>
            </a:endParaRPr>
          </a:p>
          <a:p>
            <a:pPr marL="0" indent="0" algn="ctr" rtl="1" eaLnBrk="1" hangingPunct="1">
              <a:lnSpc>
                <a:spcPct val="150000"/>
              </a:lnSpc>
              <a:buNone/>
              <a:defRPr/>
            </a:pPr>
            <a:r>
              <a:rPr lang="fa-IR" sz="2400" b="1" dirty="0" smtClean="0">
                <a:solidFill>
                  <a:srgbClr val="CC00FF"/>
                </a:solidFill>
                <a:cs typeface="2  Mitra" panose="00000400000000000000" pitchFamily="2" charset="-78"/>
              </a:rPr>
              <a:t>مواد قندی </a:t>
            </a:r>
            <a:r>
              <a:rPr lang="fa-IR" sz="2400" b="1" dirty="0" smtClean="0">
                <a:cs typeface="2  Mitra" panose="00000400000000000000" pitchFamily="2" charset="-78"/>
              </a:rPr>
              <a:t>و </a:t>
            </a:r>
            <a:r>
              <a:rPr lang="fa-IR" sz="2400" b="1" dirty="0" smtClean="0">
                <a:solidFill>
                  <a:srgbClr val="CC00FF"/>
                </a:solidFill>
                <a:cs typeface="2  Mitra" panose="00000400000000000000" pitchFamily="2" charset="-78"/>
              </a:rPr>
              <a:t>نشاسته دار </a:t>
            </a:r>
            <a:r>
              <a:rPr lang="fa-IR" sz="2400" b="1" dirty="0" smtClean="0">
                <a:cs typeface="2  Mitra" panose="00000400000000000000" pitchFamily="2" charset="-78"/>
              </a:rPr>
              <a:t>را از رژیم غذایی </a:t>
            </a:r>
            <a:r>
              <a:rPr lang="fa-IR" sz="2400" b="1" dirty="0" smtClean="0">
                <a:solidFill>
                  <a:srgbClr val="0070C0"/>
                </a:solidFill>
                <a:cs typeface="2  Mitra" panose="00000400000000000000" pitchFamily="2" charset="-78"/>
              </a:rPr>
              <a:t>نمی توان حذف نمود</a:t>
            </a:r>
            <a:r>
              <a:rPr lang="fa-IR" sz="2400" b="1" dirty="0" smtClean="0">
                <a:cs typeface="2  Mitra" panose="00000400000000000000" pitchFamily="2" charset="-78"/>
              </a:rPr>
              <a:t>، ولی با رعایت توصیه های تغذیه ای مناسب از اثرات </a:t>
            </a:r>
            <a:r>
              <a:rPr lang="fa-IR" sz="2400" b="1" dirty="0" smtClean="0">
                <a:solidFill>
                  <a:srgbClr val="FF0000"/>
                </a:solidFill>
                <a:cs typeface="2  Mitra" panose="00000400000000000000" pitchFamily="2" charset="-78"/>
              </a:rPr>
              <a:t>پوسیدگی زایی </a:t>
            </a:r>
            <a:r>
              <a:rPr lang="fa-IR" sz="2400" b="1" dirty="0" smtClean="0">
                <a:cs typeface="2  Mitra" panose="00000400000000000000" pitchFamily="2" charset="-78"/>
              </a:rPr>
              <a:t>آنها می توان کاست. </a:t>
            </a:r>
            <a:endParaRPr lang="en-US" sz="2400" b="1" dirty="0" smtClean="0">
              <a:cs typeface="2  Mitra" panose="00000400000000000000" pitchFamily="2" charset="-78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152399" y="1676400"/>
            <a:ext cx="2298123" cy="37147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85784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 txBox="1">
            <a:spLocks/>
          </p:cNvSpPr>
          <p:nvPr/>
        </p:nvSpPr>
        <p:spPr>
          <a:xfrm>
            <a:off x="2716526" y="502749"/>
            <a:ext cx="3888000" cy="685800"/>
          </a:xfrm>
          <a:prstGeom prst="roundRect">
            <a:avLst/>
          </a:prstGeom>
          <a:ln w="28575" cap="flat" cmpd="sng" algn="ctr">
            <a:solidFill>
              <a:srgbClr val="00B050"/>
            </a:solidFill>
            <a:prstDash val="solid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1">
              <a:defRPr sz="216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2  Mitra" pitchFamily="2" charset="-78"/>
              </a:defRPr>
            </a:pPr>
            <a:r>
              <a:rPr lang="fa-IR" altLang="en-US" sz="4000" dirty="0" smtClean="0">
                <a:solidFill>
                  <a:srgbClr val="FF0000"/>
                </a:solidFill>
                <a:cs typeface="2  Titr" pitchFamily="2" charset="-78"/>
              </a:rPr>
              <a:t>توصیه های تغذیه ای</a:t>
            </a:r>
            <a:endParaRPr lang="fa-IR" sz="4000" b="1" dirty="0">
              <a:solidFill>
                <a:srgbClr val="FF0000"/>
              </a:solidFill>
              <a:cs typeface="2  Titr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5726" y="1447800"/>
            <a:ext cx="8229600" cy="4800600"/>
          </a:xfrm>
        </p:spPr>
        <p:txBody>
          <a:bodyPr>
            <a:normAutofit fontScale="77500" lnSpcReduction="20000"/>
          </a:bodyPr>
          <a:lstStyle/>
          <a:p>
            <a:pPr algn="just" rtl="1">
              <a:lnSpc>
                <a:spcPct val="150000"/>
              </a:lnSpc>
              <a:buBlip>
                <a:blip r:embed="rId2"/>
              </a:buBlip>
            </a:pPr>
            <a:r>
              <a:rPr lang="fa-IR" sz="2800" b="1" dirty="0" smtClean="0">
                <a:cs typeface="2  Mitra" panose="00000400000000000000" pitchFamily="2" charset="-78"/>
              </a:rPr>
              <a:t>بهتر است به عنوان </a:t>
            </a:r>
            <a:r>
              <a:rPr lang="fa-IR" sz="2800" b="1" dirty="0" smtClean="0">
                <a:solidFill>
                  <a:srgbClr val="0070C0"/>
                </a:solidFill>
                <a:cs typeface="2  Mitra" panose="00000400000000000000" pitchFamily="2" charset="-78"/>
              </a:rPr>
              <a:t>میان وعده</a:t>
            </a:r>
            <a:r>
              <a:rPr lang="fa-IR" sz="2800" b="1" dirty="0" smtClean="0">
                <a:cs typeface="2  Mitra" panose="00000400000000000000" pitchFamily="2" charset="-78"/>
              </a:rPr>
              <a:t> به جای شیرینی از </a:t>
            </a:r>
            <a:r>
              <a:rPr lang="fa-IR" sz="2800" b="1" dirty="0" smtClean="0">
                <a:solidFill>
                  <a:srgbClr val="00B050"/>
                </a:solidFill>
                <a:cs typeface="2  Mitra" panose="00000400000000000000" pitchFamily="2" charset="-78"/>
              </a:rPr>
              <a:t>میوه های تازه </a:t>
            </a:r>
            <a:r>
              <a:rPr lang="fa-IR" sz="2800" b="1" dirty="0" smtClean="0">
                <a:cs typeface="2  Mitra" panose="00000400000000000000" pitchFamily="2" charset="-78"/>
              </a:rPr>
              <a:t>و </a:t>
            </a:r>
            <a:r>
              <a:rPr lang="fa-IR" sz="2800" b="1" dirty="0" smtClean="0">
                <a:solidFill>
                  <a:srgbClr val="FF0000"/>
                </a:solidFill>
                <a:cs typeface="2  Mitra" panose="00000400000000000000" pitchFamily="2" charset="-78"/>
              </a:rPr>
              <a:t>سبزیجات</a:t>
            </a:r>
            <a:r>
              <a:rPr lang="fa-IR" sz="2800" b="1" dirty="0" smtClean="0">
                <a:cs typeface="2  Mitra" panose="00000400000000000000" pitchFamily="2" charset="-78"/>
              </a:rPr>
              <a:t>، </a:t>
            </a:r>
            <a:r>
              <a:rPr lang="fa-IR" sz="2800" b="1" dirty="0" smtClean="0">
                <a:solidFill>
                  <a:srgbClr val="3366FF"/>
                </a:solidFill>
                <a:cs typeface="2  Mitra" panose="00000400000000000000" pitchFamily="2" charset="-78"/>
              </a:rPr>
              <a:t>ماست ساده </a:t>
            </a:r>
            <a:r>
              <a:rPr lang="fa-IR" sz="2800" b="1" dirty="0" smtClean="0">
                <a:cs typeface="2  Mitra" panose="00000400000000000000" pitchFamily="2" charset="-78"/>
              </a:rPr>
              <a:t>و </a:t>
            </a:r>
            <a:r>
              <a:rPr lang="fa-IR" sz="2800" b="1" dirty="0" smtClean="0">
                <a:solidFill>
                  <a:srgbClr val="CC00FF"/>
                </a:solidFill>
                <a:cs typeface="2  Mitra" panose="00000400000000000000" pitchFamily="2" charset="-78"/>
              </a:rPr>
              <a:t>مغزها</a:t>
            </a:r>
            <a:r>
              <a:rPr lang="en-US" sz="2800" b="1" dirty="0" smtClean="0">
                <a:solidFill>
                  <a:srgbClr val="CC00FF"/>
                </a:solidFill>
                <a:cs typeface="2  Mitra" panose="00000400000000000000" pitchFamily="2" charset="-78"/>
              </a:rPr>
              <a:t> </a:t>
            </a:r>
            <a:r>
              <a:rPr lang="fa-IR" sz="2800" b="1" dirty="0" smtClean="0">
                <a:cs typeface="2  Mitra" panose="00000400000000000000" pitchFamily="2" charset="-78"/>
              </a:rPr>
              <a:t>(بادام، گردو و...) استفاده شود.</a:t>
            </a:r>
          </a:p>
          <a:p>
            <a:pPr algn="just" rtl="1">
              <a:lnSpc>
                <a:spcPct val="150000"/>
              </a:lnSpc>
              <a:buBlip>
                <a:blip r:embed="rId2"/>
              </a:buBlip>
            </a:pPr>
            <a:r>
              <a:rPr lang="fa-IR" sz="2800" b="1" dirty="0" smtClean="0">
                <a:cs typeface="2  Mitra" panose="00000400000000000000" pitchFamily="2" charset="-78"/>
              </a:rPr>
              <a:t>مصرف موادی قندی محدود به </a:t>
            </a:r>
            <a:r>
              <a:rPr lang="fa-IR" sz="2800" b="1" dirty="0" smtClean="0">
                <a:solidFill>
                  <a:srgbClr val="CC00FF"/>
                </a:solidFill>
                <a:cs typeface="2  Mitra" panose="00000400000000000000" pitchFamily="2" charset="-78"/>
              </a:rPr>
              <a:t>وعده های اصلی غذایی</a:t>
            </a:r>
            <a:r>
              <a:rPr lang="fa-IR" sz="2800" b="1" dirty="0" smtClean="0">
                <a:cs typeface="2  Mitra" panose="00000400000000000000" pitchFamily="2" charset="-78"/>
              </a:rPr>
              <a:t>(صبحانه، نهار، شام) گردد که پس از آنها مسواک زده شود.</a:t>
            </a:r>
          </a:p>
          <a:p>
            <a:pPr algn="just" rtl="1">
              <a:lnSpc>
                <a:spcPct val="150000"/>
              </a:lnSpc>
              <a:buBlip>
                <a:blip r:embed="rId2"/>
              </a:buBlip>
            </a:pPr>
            <a:r>
              <a:rPr lang="fa-IR" sz="2800" b="1" dirty="0" smtClean="0">
                <a:cs typeface="2  Mitra" panose="00000400000000000000" pitchFamily="2" charset="-78"/>
              </a:rPr>
              <a:t>درصورت مصرف هرنوع </a:t>
            </a:r>
            <a:r>
              <a:rPr lang="fa-IR" sz="2800" b="1" dirty="0" smtClean="0">
                <a:solidFill>
                  <a:srgbClr val="FF0000"/>
                </a:solidFill>
                <a:cs typeface="2  Mitra" panose="00000400000000000000" pitchFamily="2" charset="-78"/>
              </a:rPr>
              <a:t>ماده قندی</a:t>
            </a:r>
            <a:r>
              <a:rPr lang="fa-IR" sz="2800" b="1" dirty="0" smtClean="0">
                <a:cs typeface="2  Mitra" panose="00000400000000000000" pitchFamily="2" charset="-78"/>
              </a:rPr>
              <a:t>، لازم است بلافاصله دندان ها را مسواک زد و درصورت عدم دسترسی چند </a:t>
            </a:r>
            <a:r>
              <a:rPr lang="fa-IR" sz="2800" b="1" dirty="0" smtClean="0">
                <a:solidFill>
                  <a:srgbClr val="0070C0"/>
                </a:solidFill>
                <a:cs typeface="2  Mitra" panose="00000400000000000000" pitchFamily="2" charset="-78"/>
              </a:rPr>
              <a:t>مرتبه دهان و دندان </a:t>
            </a:r>
            <a:r>
              <a:rPr lang="fa-IR" sz="2800" b="1" dirty="0" smtClean="0">
                <a:cs typeface="2  Mitra" panose="00000400000000000000" pitchFamily="2" charset="-78"/>
              </a:rPr>
              <a:t>را با</a:t>
            </a:r>
            <a:r>
              <a:rPr lang="fa-IR" sz="2800" b="1" dirty="0" smtClean="0">
                <a:solidFill>
                  <a:srgbClr val="00B050"/>
                </a:solidFill>
                <a:cs typeface="2  Mitra" panose="00000400000000000000" pitchFamily="2" charset="-78"/>
              </a:rPr>
              <a:t> آب شستشو </a:t>
            </a:r>
            <a:r>
              <a:rPr lang="fa-IR" sz="2800" b="1" dirty="0" smtClean="0">
                <a:cs typeface="2  Mitra" panose="00000400000000000000" pitchFamily="2" charset="-78"/>
              </a:rPr>
              <a:t>داد.</a:t>
            </a:r>
            <a:endParaRPr lang="en-US" sz="2800" b="1" dirty="0">
              <a:cs typeface="2  Mitra" panose="00000400000000000000" pitchFamily="2" charset="-78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8200" y="5643993"/>
            <a:ext cx="3333750" cy="885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309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r"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 txBox="1">
            <a:spLocks/>
          </p:cNvSpPr>
          <p:nvPr/>
        </p:nvSpPr>
        <p:spPr>
          <a:xfrm>
            <a:off x="2716526" y="452874"/>
            <a:ext cx="3888000" cy="685800"/>
          </a:xfrm>
          <a:prstGeom prst="roundRect">
            <a:avLst/>
          </a:prstGeom>
          <a:ln w="28575" cap="flat" cmpd="sng" algn="ctr">
            <a:solidFill>
              <a:srgbClr val="00B050"/>
            </a:solidFill>
            <a:prstDash val="solid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1">
              <a:defRPr sz="216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2  Mitra" pitchFamily="2" charset="-78"/>
              </a:defRPr>
            </a:pPr>
            <a:r>
              <a:rPr lang="fa-IR" altLang="en-US" sz="4000" dirty="0" smtClean="0">
                <a:solidFill>
                  <a:srgbClr val="FF0000"/>
                </a:solidFill>
                <a:cs typeface="2  Titr" pitchFamily="2" charset="-78"/>
              </a:rPr>
              <a:t>توصیه های تغذیه ای</a:t>
            </a:r>
            <a:endParaRPr lang="fa-IR" sz="4000" b="1" dirty="0">
              <a:solidFill>
                <a:srgbClr val="FF0000"/>
              </a:solidFill>
              <a:cs typeface="2  Titr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4038" y="1221799"/>
            <a:ext cx="8165726" cy="4876800"/>
          </a:xfrm>
        </p:spPr>
        <p:txBody>
          <a:bodyPr>
            <a:normAutofit fontScale="77500" lnSpcReduction="20000"/>
          </a:bodyPr>
          <a:lstStyle/>
          <a:p>
            <a:pPr algn="just" rtl="1">
              <a:lnSpc>
                <a:spcPct val="150000"/>
              </a:lnSpc>
              <a:buBlip>
                <a:blip r:embed="rId2"/>
              </a:buBlip>
            </a:pPr>
            <a:r>
              <a:rPr lang="fa-IR" sz="2800" b="1" dirty="0" smtClean="0">
                <a:solidFill>
                  <a:srgbClr val="FF0000"/>
                </a:solidFill>
                <a:cs typeface="2  Mitra" panose="00000400000000000000" pitchFamily="2" charset="-78"/>
              </a:rPr>
              <a:t>فست فود</a:t>
            </a:r>
            <a:r>
              <a:rPr lang="fa-IR" sz="2800" b="1" dirty="0" smtClean="0">
                <a:cs typeface="2  Mitra" panose="00000400000000000000" pitchFamily="2" charset="-78"/>
              </a:rPr>
              <a:t>، </a:t>
            </a:r>
            <a:r>
              <a:rPr lang="fa-IR" sz="2800" b="1" dirty="0" smtClean="0">
                <a:solidFill>
                  <a:srgbClr val="0070C0"/>
                </a:solidFill>
                <a:cs typeface="2  Mitra" panose="00000400000000000000" pitchFamily="2" charset="-78"/>
              </a:rPr>
              <a:t>نوشابه ها </a:t>
            </a:r>
            <a:r>
              <a:rPr lang="fa-IR" sz="2800" b="1" dirty="0" smtClean="0">
                <a:cs typeface="2  Mitra" panose="00000400000000000000" pitchFamily="2" charset="-78"/>
              </a:rPr>
              <a:t>و </a:t>
            </a:r>
            <a:r>
              <a:rPr lang="fa-IR" sz="2800" b="1" dirty="0" smtClean="0">
                <a:solidFill>
                  <a:srgbClr val="FF00FF"/>
                </a:solidFill>
                <a:cs typeface="2  Mitra" panose="00000400000000000000" pitchFamily="2" charset="-78"/>
              </a:rPr>
              <a:t>تنقلات شیرین </a:t>
            </a:r>
            <a:r>
              <a:rPr lang="fa-IR" sz="2800" b="1" dirty="0" smtClean="0">
                <a:cs typeface="2  Mitra" panose="00000400000000000000" pitchFamily="2" charset="-78"/>
              </a:rPr>
              <a:t>نبایستی به صورت </a:t>
            </a:r>
            <a:r>
              <a:rPr lang="fa-IR" sz="2800" b="1" dirty="0" smtClean="0">
                <a:solidFill>
                  <a:srgbClr val="00B050"/>
                </a:solidFill>
                <a:cs typeface="2  Mitra" panose="00000400000000000000" pitchFamily="2" charset="-78"/>
              </a:rPr>
              <a:t>روزمره</a:t>
            </a:r>
            <a:r>
              <a:rPr lang="fa-IR" sz="2800" b="1" dirty="0" smtClean="0">
                <a:cs typeface="2  Mitra" panose="00000400000000000000" pitchFamily="2" charset="-78"/>
              </a:rPr>
              <a:t> به کودکان داده شود.</a:t>
            </a:r>
          </a:p>
          <a:p>
            <a:pPr algn="just" rtl="1">
              <a:lnSpc>
                <a:spcPct val="150000"/>
              </a:lnSpc>
              <a:buBlip>
                <a:blip r:embed="rId2"/>
              </a:buBlip>
            </a:pPr>
            <a:r>
              <a:rPr lang="fa-IR" sz="2800" b="1" dirty="0" smtClean="0">
                <a:cs typeface="2  Mitra" panose="00000400000000000000" pitchFamily="2" charset="-78"/>
              </a:rPr>
              <a:t>درصورت استفاده از </a:t>
            </a:r>
            <a:r>
              <a:rPr lang="fa-IR" sz="2800" b="1" dirty="0" smtClean="0">
                <a:solidFill>
                  <a:srgbClr val="FF0000"/>
                </a:solidFill>
                <a:cs typeface="2  Mitra" panose="00000400000000000000" pitchFamily="2" charset="-78"/>
              </a:rPr>
              <a:t>شربت های دارویی </a:t>
            </a:r>
            <a:r>
              <a:rPr lang="fa-IR" sz="2800" b="1" dirty="0" smtClean="0">
                <a:cs typeface="2  Mitra" panose="00000400000000000000" pitchFamily="2" charset="-78"/>
              </a:rPr>
              <a:t>و </a:t>
            </a:r>
            <a:r>
              <a:rPr lang="fa-IR" sz="2800" b="1" dirty="0" smtClean="0">
                <a:solidFill>
                  <a:srgbClr val="0070C0"/>
                </a:solidFill>
                <a:cs typeface="2  Mitra" panose="00000400000000000000" pitchFamily="2" charset="-78"/>
              </a:rPr>
              <a:t>تقویتی شیرین </a:t>
            </a:r>
            <a:r>
              <a:rPr lang="fa-IR" sz="2800" b="1" dirty="0" smtClean="0">
                <a:cs typeface="2  Mitra" panose="00000400000000000000" pitchFamily="2" charset="-78"/>
              </a:rPr>
              <a:t>بعد از هربار مصرف جهت پاک شدن از سطح دندان ها به کودک </a:t>
            </a:r>
            <a:r>
              <a:rPr lang="fa-IR" sz="2800" b="1" dirty="0" smtClean="0">
                <a:solidFill>
                  <a:srgbClr val="00B050"/>
                </a:solidFill>
                <a:cs typeface="2  Mitra" panose="00000400000000000000" pitchFamily="2" charset="-78"/>
              </a:rPr>
              <a:t>میزان کافی آب </a:t>
            </a:r>
            <a:r>
              <a:rPr lang="fa-IR" sz="2800" b="1" dirty="0" smtClean="0">
                <a:cs typeface="2  Mitra" panose="00000400000000000000" pitchFamily="2" charset="-78"/>
              </a:rPr>
              <a:t>داده شود.</a:t>
            </a:r>
          </a:p>
          <a:p>
            <a:pPr algn="just" rtl="1">
              <a:lnSpc>
                <a:spcPct val="150000"/>
              </a:lnSpc>
              <a:buBlip>
                <a:blip r:embed="rId2"/>
              </a:buBlip>
            </a:pPr>
            <a:r>
              <a:rPr lang="fa-IR" sz="2800" b="1" dirty="0" smtClean="0">
                <a:cs typeface="2  Mitra" panose="00000400000000000000" pitchFamily="2" charset="-78"/>
              </a:rPr>
              <a:t>استفاده از </a:t>
            </a:r>
            <a:r>
              <a:rPr lang="fa-IR" sz="2800" b="1" dirty="0" smtClean="0">
                <a:solidFill>
                  <a:srgbClr val="FF0000"/>
                </a:solidFill>
                <a:cs typeface="2  Mitra" panose="00000400000000000000" pitchFamily="2" charset="-78"/>
              </a:rPr>
              <a:t>محصولات لبنی</a:t>
            </a:r>
            <a:r>
              <a:rPr lang="fa-IR" sz="2800" b="1" dirty="0" smtClean="0">
                <a:cs typeface="2  Mitra" panose="00000400000000000000" pitchFamily="2" charset="-78"/>
              </a:rPr>
              <a:t>(مثل پنیر) در پایان وعده غذایی باعث </a:t>
            </a:r>
            <a:r>
              <a:rPr lang="fa-IR" sz="2800" b="1" dirty="0" smtClean="0">
                <a:solidFill>
                  <a:srgbClr val="0070C0"/>
                </a:solidFill>
                <a:cs typeface="2  Mitra" panose="00000400000000000000" pitchFamily="2" charset="-78"/>
              </a:rPr>
              <a:t>کاهش میزان اسید </a:t>
            </a:r>
            <a:r>
              <a:rPr lang="fa-IR" sz="2800" b="1" dirty="0" smtClean="0">
                <a:cs typeface="2  Mitra" panose="00000400000000000000" pitchFamily="2" charset="-78"/>
              </a:rPr>
              <a:t>در دهان می گردد. اقدام به خوردن </a:t>
            </a:r>
            <a:r>
              <a:rPr lang="fa-IR" sz="2800" b="1" dirty="0" smtClean="0">
                <a:solidFill>
                  <a:srgbClr val="CC00FF"/>
                </a:solidFill>
                <a:cs typeface="2  Mitra" panose="00000400000000000000" pitchFamily="2" charset="-78"/>
              </a:rPr>
              <a:t>لقمه نان و پنیر </a:t>
            </a:r>
            <a:r>
              <a:rPr lang="fa-IR" sz="2800" b="1" dirty="0" smtClean="0">
                <a:cs typeface="2  Mitra" panose="00000400000000000000" pitchFamily="2" charset="-78"/>
              </a:rPr>
              <a:t>در آخر هر وعده غذایی مانند گذشتگان </a:t>
            </a:r>
            <a:r>
              <a:rPr lang="fa-IR" sz="2800" b="1" dirty="0" smtClean="0">
                <a:solidFill>
                  <a:srgbClr val="00B050"/>
                </a:solidFill>
                <a:cs typeface="2  Mitra" panose="00000400000000000000" pitchFamily="2" charset="-78"/>
              </a:rPr>
              <a:t>عادت غذایی مناسب </a:t>
            </a:r>
            <a:r>
              <a:rPr lang="fa-IR" sz="2800" b="1" dirty="0" smtClean="0">
                <a:cs typeface="2  Mitra" panose="00000400000000000000" pitchFamily="2" charset="-78"/>
              </a:rPr>
              <a:t>باشد.</a:t>
            </a:r>
          </a:p>
          <a:p>
            <a:pPr algn="just" rtl="1">
              <a:lnSpc>
                <a:spcPct val="150000"/>
              </a:lnSpc>
              <a:buBlip>
                <a:blip r:embed="rId2"/>
              </a:buBlip>
            </a:pPr>
            <a:endParaRPr lang="en-US" sz="2800" b="1" dirty="0">
              <a:cs typeface="2  Mitra" panose="00000400000000000000" pitchFamily="2" charset="-78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4156" y="5308111"/>
            <a:ext cx="1819275" cy="1514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1581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r"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 txBox="1">
            <a:spLocks/>
          </p:cNvSpPr>
          <p:nvPr/>
        </p:nvSpPr>
        <p:spPr>
          <a:xfrm>
            <a:off x="2716526" y="502749"/>
            <a:ext cx="3888000" cy="685800"/>
          </a:xfrm>
          <a:prstGeom prst="roundRect">
            <a:avLst/>
          </a:prstGeom>
          <a:ln w="28575" cap="flat" cmpd="sng" algn="ctr">
            <a:solidFill>
              <a:srgbClr val="00B050"/>
            </a:solidFill>
            <a:prstDash val="solid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1">
              <a:defRPr sz="216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2  Mitra" pitchFamily="2" charset="-78"/>
              </a:defRPr>
            </a:pPr>
            <a:r>
              <a:rPr lang="fa-IR" altLang="en-US" sz="4000" dirty="0" smtClean="0">
                <a:solidFill>
                  <a:srgbClr val="FF0000"/>
                </a:solidFill>
                <a:cs typeface="2  Titr" pitchFamily="2" charset="-78"/>
              </a:rPr>
              <a:t>توصیه های تغذیه ای</a:t>
            </a:r>
            <a:endParaRPr lang="fa-IR" sz="4000" b="1" dirty="0">
              <a:solidFill>
                <a:srgbClr val="FF0000"/>
              </a:solidFill>
              <a:cs typeface="2  Titr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3000" y="1371600"/>
            <a:ext cx="7467600" cy="4876800"/>
          </a:xfrm>
        </p:spPr>
        <p:txBody>
          <a:bodyPr>
            <a:normAutofit fontScale="85000" lnSpcReduction="10000"/>
          </a:bodyPr>
          <a:lstStyle/>
          <a:p>
            <a:pPr algn="just" rtl="1">
              <a:lnSpc>
                <a:spcPct val="150000"/>
              </a:lnSpc>
              <a:buBlip>
                <a:blip r:embed="rId2"/>
              </a:buBlip>
            </a:pPr>
            <a:r>
              <a:rPr lang="fa-IR" sz="2800" b="1" dirty="0" smtClean="0">
                <a:cs typeface="2  Mitra" panose="00000400000000000000" pitchFamily="2" charset="-78"/>
              </a:rPr>
              <a:t>درصورت </a:t>
            </a:r>
            <a:r>
              <a:rPr lang="fa-IR" sz="2800" b="1" dirty="0" smtClean="0">
                <a:solidFill>
                  <a:srgbClr val="0070C0"/>
                </a:solidFill>
                <a:cs typeface="2  Mitra" panose="00000400000000000000" pitchFamily="2" charset="-78"/>
              </a:rPr>
              <a:t>مصرف شیرینی </a:t>
            </a:r>
            <a:r>
              <a:rPr lang="fa-IR" sz="2800" b="1" dirty="0" smtClean="0">
                <a:cs typeface="2  Mitra" panose="00000400000000000000" pitchFamily="2" charset="-78"/>
              </a:rPr>
              <a:t>جهت کاهش اثرپوسیدگی زایی آن، استفاده </a:t>
            </a:r>
            <a:r>
              <a:rPr lang="fa-IR" sz="2800" b="1" dirty="0" smtClean="0">
                <a:solidFill>
                  <a:srgbClr val="FF00FF"/>
                </a:solidFill>
                <a:cs typeface="2  Mitra" panose="00000400000000000000" pitchFamily="2" charset="-78"/>
              </a:rPr>
              <a:t>همزمان با شیر </a:t>
            </a:r>
            <a:r>
              <a:rPr lang="fa-IR" sz="2800" b="1" dirty="0" smtClean="0">
                <a:cs typeface="2  Mitra" panose="00000400000000000000" pitchFamily="2" charset="-78"/>
              </a:rPr>
              <a:t>به دلیل داشتن فسفر و کلسیم که یونهای لازم را برای آهکی شدن مجدد مینا در اختیار دندان قرار می دهند توصیه می گردد.</a:t>
            </a:r>
          </a:p>
          <a:p>
            <a:pPr algn="just" rtl="1">
              <a:lnSpc>
                <a:spcPct val="150000"/>
              </a:lnSpc>
              <a:buBlip>
                <a:blip r:embed="rId2"/>
              </a:buBlip>
            </a:pPr>
            <a:r>
              <a:rPr lang="fa-IR" sz="2800" b="1" dirty="0" smtClean="0">
                <a:cs typeface="2  Mitra" panose="00000400000000000000" pitchFamily="2" charset="-78"/>
              </a:rPr>
              <a:t>استفاده از </a:t>
            </a:r>
            <a:r>
              <a:rPr lang="fa-IR" sz="2800" b="1" dirty="0" smtClean="0">
                <a:solidFill>
                  <a:srgbClr val="00B050"/>
                </a:solidFill>
                <a:cs typeface="2  Mitra" panose="00000400000000000000" pitchFamily="2" charset="-78"/>
              </a:rPr>
              <a:t>موادغذایی خام </a:t>
            </a:r>
            <a:r>
              <a:rPr lang="fa-IR" sz="2800" b="1" dirty="0" smtClean="0">
                <a:cs typeface="2  Mitra" panose="00000400000000000000" pitchFamily="2" charset="-78"/>
              </a:rPr>
              <a:t>(سبزی) با </a:t>
            </a:r>
            <a:r>
              <a:rPr lang="fa-IR" sz="2800" b="1" dirty="0" smtClean="0">
                <a:solidFill>
                  <a:srgbClr val="0070C0"/>
                </a:solidFill>
                <a:cs typeface="2  Mitra" panose="00000400000000000000" pitchFamily="2" charset="-78"/>
              </a:rPr>
              <a:t>غذاهای پخته</a:t>
            </a:r>
            <a:r>
              <a:rPr lang="fa-IR" sz="2800" b="1" dirty="0" smtClean="0">
                <a:cs typeface="2  Mitra" panose="00000400000000000000" pitchFamily="2" charset="-78"/>
              </a:rPr>
              <a:t>( وعده اصلی غذایی) علاوه بر پاکسازی غذا از سطح دندان ها به افزایش جریان بزاق نیز کمک می کند.</a:t>
            </a:r>
            <a:endParaRPr lang="en-US" sz="2800" b="1" dirty="0">
              <a:cs typeface="2  Mitra" panose="00000400000000000000" pitchFamily="2" charset="-78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4400" y="5486400"/>
            <a:ext cx="2438400" cy="1104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0568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r"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 txBox="1">
            <a:spLocks/>
          </p:cNvSpPr>
          <p:nvPr/>
        </p:nvSpPr>
        <p:spPr>
          <a:xfrm>
            <a:off x="2716526" y="502749"/>
            <a:ext cx="3888000" cy="685800"/>
          </a:xfrm>
          <a:prstGeom prst="roundRect">
            <a:avLst/>
          </a:prstGeom>
          <a:ln w="28575" cap="flat" cmpd="sng" algn="ctr">
            <a:solidFill>
              <a:srgbClr val="00B050"/>
            </a:solidFill>
            <a:prstDash val="solid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1">
              <a:defRPr sz="216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2  Mitra" pitchFamily="2" charset="-78"/>
              </a:defRPr>
            </a:pPr>
            <a:r>
              <a:rPr lang="fa-IR" altLang="en-US" sz="4000" dirty="0" smtClean="0">
                <a:solidFill>
                  <a:srgbClr val="FF0000"/>
                </a:solidFill>
                <a:cs typeface="2  Titr" pitchFamily="2" charset="-78"/>
              </a:rPr>
              <a:t>توصیه های تغذیه ای</a:t>
            </a:r>
            <a:endParaRPr lang="fa-IR" sz="4000" b="1" dirty="0">
              <a:solidFill>
                <a:srgbClr val="FF0000"/>
              </a:solidFill>
              <a:cs typeface="2  Titr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5726" y="1295400"/>
            <a:ext cx="8229600" cy="4876800"/>
          </a:xfrm>
        </p:spPr>
        <p:txBody>
          <a:bodyPr>
            <a:normAutofit fontScale="70000" lnSpcReduction="20000"/>
          </a:bodyPr>
          <a:lstStyle/>
          <a:p>
            <a:pPr algn="just" rtl="1">
              <a:lnSpc>
                <a:spcPct val="150000"/>
              </a:lnSpc>
              <a:buBlip>
                <a:blip r:embed="rId2"/>
              </a:buBlip>
            </a:pPr>
            <a:r>
              <a:rPr lang="fa-IR" sz="2800" b="1" dirty="0" smtClean="0">
                <a:cs typeface="2  Mitra" panose="00000400000000000000" pitchFamily="2" charset="-78"/>
              </a:rPr>
              <a:t>استفاده از </a:t>
            </a:r>
            <a:r>
              <a:rPr lang="fa-IR" sz="2800" b="1" dirty="0" smtClean="0">
                <a:solidFill>
                  <a:srgbClr val="0070C0"/>
                </a:solidFill>
                <a:cs typeface="2  Mitra" panose="00000400000000000000" pitchFamily="2" charset="-78"/>
              </a:rPr>
              <a:t>آب </a:t>
            </a:r>
            <a:r>
              <a:rPr lang="fa-IR" sz="2800" b="1" dirty="0" smtClean="0">
                <a:cs typeface="2  Mitra" panose="00000400000000000000" pitchFamily="2" charset="-78"/>
              </a:rPr>
              <a:t>بین </a:t>
            </a:r>
            <a:r>
              <a:rPr lang="fa-IR" sz="2800" b="1" dirty="0" smtClean="0">
                <a:solidFill>
                  <a:srgbClr val="CC00FF"/>
                </a:solidFill>
                <a:cs typeface="2  Mitra" panose="00000400000000000000" pitchFamily="2" charset="-78"/>
              </a:rPr>
              <a:t>وعده های اصلی غذایی </a:t>
            </a:r>
            <a:r>
              <a:rPr lang="fa-IR" sz="2800" b="1" dirty="0" smtClean="0">
                <a:cs typeface="2  Mitra" panose="00000400000000000000" pitchFamily="2" charset="-78"/>
              </a:rPr>
              <a:t>توصیه می گردد.</a:t>
            </a:r>
          </a:p>
          <a:p>
            <a:pPr algn="just" rtl="1">
              <a:lnSpc>
                <a:spcPct val="150000"/>
              </a:lnSpc>
              <a:buBlip>
                <a:blip r:embed="rId2"/>
              </a:buBlip>
            </a:pPr>
            <a:r>
              <a:rPr lang="fa-IR" sz="2800" b="1" dirty="0" smtClean="0">
                <a:cs typeface="2  Mitra" panose="00000400000000000000" pitchFamily="2" charset="-78"/>
              </a:rPr>
              <a:t>بهتر است کودک پس از </a:t>
            </a:r>
            <a:r>
              <a:rPr lang="fa-IR" sz="2800" b="1" dirty="0" smtClean="0">
                <a:solidFill>
                  <a:srgbClr val="00B0F0"/>
                </a:solidFill>
                <a:cs typeface="2  Mitra" panose="00000400000000000000" pitchFamily="2" charset="-78"/>
              </a:rPr>
              <a:t>وعده غذایی شام </a:t>
            </a:r>
            <a:r>
              <a:rPr lang="fa-IR" sz="2800" b="1" dirty="0" smtClean="0">
                <a:solidFill>
                  <a:srgbClr val="00B050"/>
                </a:solidFill>
                <a:cs typeface="2  Mitra" panose="00000400000000000000" pitchFamily="2" charset="-78"/>
              </a:rPr>
              <a:t>و قبل از خوابیدن </a:t>
            </a:r>
            <a:r>
              <a:rPr lang="fa-IR" sz="2800" b="1" dirty="0" smtClean="0">
                <a:cs typeface="2  Mitra" panose="00000400000000000000" pitchFamily="2" charset="-78"/>
              </a:rPr>
              <a:t>از میان وعده های حاوی</a:t>
            </a:r>
            <a:r>
              <a:rPr lang="fa-IR" sz="2800" b="1" dirty="0" smtClean="0">
                <a:solidFill>
                  <a:srgbClr val="FF0000"/>
                </a:solidFill>
                <a:cs typeface="2  Mitra" panose="00000400000000000000" pitchFamily="2" charset="-78"/>
              </a:rPr>
              <a:t> کربوهیدرات </a:t>
            </a:r>
            <a:r>
              <a:rPr lang="fa-IR" sz="2800" b="1" dirty="0" smtClean="0">
                <a:cs typeface="2  Mitra" panose="00000400000000000000" pitchFamily="2" charset="-78"/>
              </a:rPr>
              <a:t>استفاده نکند.</a:t>
            </a:r>
          </a:p>
          <a:p>
            <a:pPr algn="just" rtl="1">
              <a:lnSpc>
                <a:spcPct val="150000"/>
              </a:lnSpc>
              <a:buBlip>
                <a:blip r:embed="rId2"/>
              </a:buBlip>
            </a:pPr>
            <a:r>
              <a:rPr lang="fa-IR" sz="2800" b="1" dirty="0" smtClean="0">
                <a:cs typeface="2  Mitra" panose="00000400000000000000" pitchFamily="2" charset="-78"/>
              </a:rPr>
              <a:t>درصورت تمایل کودک به مصرف </a:t>
            </a:r>
            <a:r>
              <a:rPr lang="fa-IR" sz="2800" b="1" dirty="0" smtClean="0">
                <a:solidFill>
                  <a:srgbClr val="CC00FF"/>
                </a:solidFill>
                <a:cs typeface="2  Mitra" panose="00000400000000000000" pitchFamily="2" charset="-78"/>
              </a:rPr>
              <a:t>آدامس</a:t>
            </a:r>
            <a:r>
              <a:rPr lang="fa-IR" sz="2800" b="1" dirty="0" smtClean="0">
                <a:cs typeface="2  Mitra" panose="00000400000000000000" pitchFamily="2" charset="-78"/>
              </a:rPr>
              <a:t>، استفاده از آدامس های </a:t>
            </a:r>
            <a:r>
              <a:rPr lang="fa-IR" sz="2800" b="1" dirty="0" smtClean="0">
                <a:solidFill>
                  <a:srgbClr val="FF0000"/>
                </a:solidFill>
                <a:cs typeface="2  Mitra" panose="00000400000000000000" pitchFamily="2" charset="-78"/>
              </a:rPr>
              <a:t>بدون قند</a:t>
            </a:r>
            <a:r>
              <a:rPr lang="fa-IR" sz="2800" b="1" dirty="0" smtClean="0">
                <a:cs typeface="2  Mitra" panose="00000400000000000000" pitchFamily="2" charset="-78"/>
              </a:rPr>
              <a:t> توصیه می گردد.</a:t>
            </a:r>
          </a:p>
          <a:p>
            <a:pPr algn="just" rtl="1">
              <a:lnSpc>
                <a:spcPct val="150000"/>
              </a:lnSpc>
              <a:buBlip>
                <a:blip r:embed="rId2"/>
              </a:buBlip>
            </a:pPr>
            <a:r>
              <a:rPr lang="fa-IR" sz="2800" b="1" dirty="0" smtClean="0">
                <a:cs typeface="2  Mitra" panose="00000400000000000000" pitchFamily="2" charset="-78"/>
              </a:rPr>
              <a:t>بلافاصله پس از مصرف نوشیدنی های اسیدی مثل </a:t>
            </a:r>
            <a:r>
              <a:rPr lang="fa-IR" sz="2800" b="1" dirty="0" smtClean="0">
                <a:solidFill>
                  <a:srgbClr val="FF0000"/>
                </a:solidFill>
                <a:cs typeface="2  Mitra" panose="00000400000000000000" pitchFamily="2" charset="-78"/>
              </a:rPr>
              <a:t>آب پرتقال نباید دندان ها را مسواک کرد. </a:t>
            </a:r>
            <a:r>
              <a:rPr lang="fa-IR" sz="2800" b="1" dirty="0" smtClean="0">
                <a:cs typeface="2  Mitra" panose="00000400000000000000" pitchFamily="2" charset="-78"/>
              </a:rPr>
              <a:t>زیرا می تواند باعث </a:t>
            </a:r>
            <a:r>
              <a:rPr lang="fa-IR" sz="2800" b="1" dirty="0" smtClean="0">
                <a:solidFill>
                  <a:srgbClr val="0070C0"/>
                </a:solidFill>
                <a:cs typeface="2  Mitra" panose="00000400000000000000" pitchFamily="2" charset="-78"/>
              </a:rPr>
              <a:t>سایش</a:t>
            </a:r>
            <a:r>
              <a:rPr lang="fa-IR" sz="2800" b="1" dirty="0" smtClean="0">
                <a:cs typeface="2  Mitra" panose="00000400000000000000" pitchFamily="2" charset="-78"/>
              </a:rPr>
              <a:t> بر روی دندان ها گردد، پس باید مدتی پس از مصرف این نوشیدنی ها مسواک زد.</a:t>
            </a:r>
            <a:endParaRPr lang="en-US" sz="2800" b="1" dirty="0">
              <a:cs typeface="2  Mitra" panose="00000400000000000000" pitchFamily="2" charset="-78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304800" y="259168"/>
            <a:ext cx="1695450" cy="1924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2333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r"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304800" y="1304924"/>
            <a:ext cx="8496300" cy="533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rtl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7F7F7F"/>
                </a:solidFill>
                <a:latin typeface="Century Gothic" panose="020B0502020202020204" pitchFamily="34" charset="0"/>
                <a:cs typeface="Times New Roman" panose="02020603050405020304" pitchFamily="18" charset="0"/>
              </a:defRPr>
            </a:lvl1pPr>
            <a:lvl2pPr marL="742950" indent="-285750" algn="r" rtl="1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Century Gothic" panose="020B0502020202020204" pitchFamily="34" charset="0"/>
                <a:cs typeface="Times New Roman" panose="02020603050405020304" pitchFamily="18" charset="0"/>
              </a:defRPr>
            </a:lvl2pPr>
            <a:lvl3pPr marL="1143000" indent="-228600" algn="r" rtl="1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  <a:cs typeface="Times New Roman" panose="02020603050405020304" pitchFamily="18" charset="0"/>
              </a:defRPr>
            </a:lvl3pPr>
            <a:lvl4pPr marL="1600200" indent="-228600" algn="r" rtl="1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Century Gothic" panose="020B0502020202020204" pitchFamily="34" charset="0"/>
                <a:cs typeface="Times New Roman" panose="02020603050405020304" pitchFamily="18" charset="0"/>
              </a:defRPr>
            </a:lvl4pPr>
            <a:lvl5pPr marL="2057400" indent="-228600" algn="r" rtl="1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  <a:cs typeface="Times New Roman" panose="02020603050405020304" pitchFamily="18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  <a:cs typeface="Times New Roman" panose="02020603050405020304" pitchFamily="18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  <a:cs typeface="Times New Roman" panose="02020603050405020304" pitchFamily="18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  <a:cs typeface="Times New Roman" panose="02020603050405020304" pitchFamily="18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  <a:cs typeface="Times New Roman" panose="02020603050405020304" pitchFamily="18" charset="0"/>
              </a:defRPr>
            </a:lvl9pPr>
          </a:lstStyle>
          <a:p>
            <a:pPr algn="just"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fa-IR" altLang="en-US" b="1" dirty="0">
                <a:solidFill>
                  <a:schemeClr val="tx1"/>
                </a:solidFill>
                <a:cs typeface="2  Mitra" panose="00000400000000000000" pitchFamily="2" charset="-78"/>
              </a:rPr>
              <a:t>فلوراید یک ماده طبیعی است که باعث </a:t>
            </a:r>
            <a:r>
              <a:rPr lang="fa-IR" altLang="en-US" b="1" dirty="0">
                <a:solidFill>
                  <a:srgbClr val="FF3300"/>
                </a:solidFill>
                <a:cs typeface="2  Mitra" panose="00000400000000000000" pitchFamily="2" charset="-78"/>
              </a:rPr>
              <a:t>افزایش مقاومت دندانها در برابر پوسیدگی</a:t>
            </a:r>
            <a:r>
              <a:rPr lang="fa-IR" altLang="en-US" b="1" dirty="0">
                <a:cs typeface="2  Mitra" panose="00000400000000000000" pitchFamily="2" charset="-78"/>
              </a:rPr>
              <a:t> </a:t>
            </a:r>
            <a:r>
              <a:rPr lang="fa-IR" altLang="en-US" b="1" dirty="0">
                <a:solidFill>
                  <a:schemeClr val="tx1"/>
                </a:solidFill>
                <a:cs typeface="2  Mitra" panose="00000400000000000000" pitchFamily="2" charset="-78"/>
              </a:rPr>
              <a:t>می شود. </a:t>
            </a:r>
          </a:p>
          <a:p>
            <a:pPr algn="just"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fa-IR" altLang="en-US" b="1" dirty="0">
                <a:solidFill>
                  <a:schemeClr val="tx1"/>
                </a:solidFill>
                <a:cs typeface="2  Mitra" panose="00000400000000000000" pitchFamily="2" charset="-78"/>
              </a:rPr>
              <a:t>این ماده از راه آب آشامیدنی، غذاهای دریایی مثل ماهی و میگو، چای، بعضی از میوه ها و... به بدن می رسد. </a:t>
            </a:r>
            <a:endParaRPr lang="en-US" altLang="en-US" b="1" dirty="0">
              <a:solidFill>
                <a:schemeClr val="tx1"/>
              </a:solidFill>
              <a:cs typeface="2  Mitra" panose="00000400000000000000" pitchFamily="2" charset="-78"/>
            </a:endParaRPr>
          </a:p>
          <a:p>
            <a:pPr algn="just">
              <a:lnSpc>
                <a:spcPct val="150000"/>
              </a:lnSpc>
              <a:buNone/>
            </a:pPr>
            <a:r>
              <a:rPr lang="fa-IR" altLang="en-US" b="1" dirty="0">
                <a:solidFill>
                  <a:srgbClr val="0070C0"/>
                </a:solidFill>
                <a:cs typeface="2  Mitra" panose="00000400000000000000" pitchFamily="2" charset="-78"/>
              </a:rPr>
              <a:t>میزان مناسب فلوراید آب آشامیدنی </a:t>
            </a:r>
            <a:r>
              <a:rPr lang="en-US" altLang="en-US" b="1" dirty="0">
                <a:solidFill>
                  <a:srgbClr val="FF3300"/>
                </a:solidFill>
                <a:cs typeface="2  Mitra" panose="00000400000000000000" pitchFamily="2" charset="-78"/>
              </a:rPr>
              <a:t>ppm</a:t>
            </a:r>
            <a:r>
              <a:rPr lang="fa-IR" altLang="en-US" b="1" dirty="0">
                <a:solidFill>
                  <a:srgbClr val="FF3300"/>
                </a:solidFill>
                <a:cs typeface="2  Mitra" panose="00000400000000000000" pitchFamily="2" charset="-78"/>
              </a:rPr>
              <a:t> 1.2-0.7 </a:t>
            </a:r>
            <a:r>
              <a:rPr lang="fa-IR" altLang="en-US" b="1" dirty="0">
                <a:solidFill>
                  <a:srgbClr val="0070C0"/>
                </a:solidFill>
                <a:cs typeface="2  Mitra" panose="00000400000000000000" pitchFamily="2" charset="-78"/>
              </a:rPr>
              <a:t>می باشد0</a:t>
            </a:r>
          </a:p>
          <a:p>
            <a:pPr algn="just"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endParaRPr lang="fa-IR" altLang="en-US" b="1" dirty="0">
              <a:solidFill>
                <a:schemeClr val="tx1"/>
              </a:solidFill>
              <a:cs typeface="2  Mitra" panose="00000400000000000000" pitchFamily="2" charset="-78"/>
            </a:endParaRPr>
          </a:p>
        </p:txBody>
      </p:sp>
      <p:sp>
        <p:nvSpPr>
          <p:cNvPr id="4" name="Title 3"/>
          <p:cNvSpPr txBox="1">
            <a:spLocks/>
          </p:cNvSpPr>
          <p:nvPr/>
        </p:nvSpPr>
        <p:spPr>
          <a:xfrm>
            <a:off x="2716526" y="502749"/>
            <a:ext cx="3888000" cy="685800"/>
          </a:xfrm>
          <a:prstGeom prst="roundRect">
            <a:avLst/>
          </a:prstGeom>
          <a:ln w="28575" cap="flat" cmpd="sng" algn="ctr">
            <a:solidFill>
              <a:srgbClr val="00B050"/>
            </a:solidFill>
            <a:prstDash val="solid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1">
              <a:defRPr sz="216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2  Mitra" pitchFamily="2" charset="-78"/>
              </a:defRPr>
            </a:pPr>
            <a:r>
              <a:rPr lang="fa-IR" altLang="en-US" sz="4000" dirty="0">
                <a:solidFill>
                  <a:srgbClr val="FF0000"/>
                </a:solidFill>
                <a:cs typeface="2  Titr" pitchFamily="2" charset="-78"/>
              </a:rPr>
              <a:t>فلوراید چیست؟</a:t>
            </a:r>
            <a:endParaRPr lang="fa-IR" sz="4000" b="1" dirty="0">
              <a:solidFill>
                <a:srgbClr val="FF0000"/>
              </a:solidFill>
              <a:cs typeface="2  Titr" pitchFamily="2" charset="-78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51348" y="5181600"/>
            <a:ext cx="3403203" cy="1554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688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r"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685800" y="1032159"/>
            <a:ext cx="7912100" cy="3962400"/>
          </a:xfrm>
        </p:spPr>
        <p:txBody>
          <a:bodyPr>
            <a:normAutofit fontScale="85000" lnSpcReduction="20000"/>
          </a:bodyPr>
          <a:lstStyle/>
          <a:p>
            <a:pPr algn="just" rtl="1" eaLnBrk="1" hangingPunct="1">
              <a:lnSpc>
                <a:spcPct val="200000"/>
              </a:lnSpc>
              <a:defRPr/>
            </a:pPr>
            <a:r>
              <a:rPr lang="ar-SA" b="1" dirty="0" smtClean="0">
                <a:solidFill>
                  <a:schemeClr val="tx1"/>
                </a:solidFill>
                <a:cs typeface="2  Mitra" panose="00000400000000000000" pitchFamily="2" charset="-78"/>
              </a:rPr>
              <a:t>حداكثر </a:t>
            </a:r>
            <a:r>
              <a:rPr lang="fa-IR" b="1" dirty="0" smtClean="0">
                <a:solidFill>
                  <a:srgbClr val="00B050"/>
                </a:solidFill>
                <a:cs typeface="2  Mitra" panose="00000400000000000000" pitchFamily="2" charset="-78"/>
              </a:rPr>
              <a:t>فواید</a:t>
            </a:r>
            <a:r>
              <a:rPr lang="fa-IR" b="1" dirty="0">
                <a:solidFill>
                  <a:srgbClr val="00B050"/>
                </a:solidFill>
                <a:cs typeface="2  Mitra" panose="00000400000000000000" pitchFamily="2" charset="-78"/>
              </a:rPr>
              <a:t> </a:t>
            </a:r>
            <a:r>
              <a:rPr lang="ar-SA" b="1" dirty="0" smtClean="0">
                <a:solidFill>
                  <a:srgbClr val="00B050"/>
                </a:solidFill>
                <a:cs typeface="2  Mitra" panose="00000400000000000000" pitchFamily="2" charset="-78"/>
              </a:rPr>
              <a:t>فلورايد </a:t>
            </a:r>
            <a:r>
              <a:rPr lang="fa-IR" b="1" dirty="0" smtClean="0">
                <a:solidFill>
                  <a:schemeClr val="tx1"/>
                </a:solidFill>
                <a:cs typeface="2  Mitra" panose="00000400000000000000" pitchFamily="2" charset="-78"/>
              </a:rPr>
              <a:t>تنها زمانی حاصل می گردد که فلوراید مورد نیاز بدن از راههای مختلف </a:t>
            </a:r>
            <a:r>
              <a:rPr lang="ar-SA" b="1" dirty="0" smtClean="0">
                <a:solidFill>
                  <a:schemeClr val="tx1"/>
                </a:solidFill>
                <a:cs typeface="2  Mitra" panose="00000400000000000000" pitchFamily="2" charset="-78"/>
              </a:rPr>
              <a:t>(</a:t>
            </a:r>
            <a:r>
              <a:rPr lang="fa-IR" b="1" dirty="0" smtClean="0">
                <a:solidFill>
                  <a:schemeClr val="tx1"/>
                </a:solidFill>
                <a:cs typeface="2  Mitra" panose="00000400000000000000" pitchFamily="2" charset="-78"/>
              </a:rPr>
              <a:t>مثل </a:t>
            </a:r>
            <a:r>
              <a:rPr lang="ar-SA" b="1" dirty="0" smtClean="0">
                <a:solidFill>
                  <a:srgbClr val="0070C0"/>
                </a:solidFill>
                <a:cs typeface="2  Mitra" panose="00000400000000000000" pitchFamily="2" charset="-78"/>
              </a:rPr>
              <a:t>مصرف دهانشويه،</a:t>
            </a:r>
            <a:r>
              <a:rPr lang="fa-IR" b="1" dirty="0" smtClean="0">
                <a:solidFill>
                  <a:srgbClr val="0070C0"/>
                </a:solidFill>
                <a:cs typeface="2  Mitra" panose="00000400000000000000" pitchFamily="2" charset="-78"/>
              </a:rPr>
              <a:t> </a:t>
            </a:r>
            <a:r>
              <a:rPr lang="fa-IR" b="1" dirty="0" smtClean="0">
                <a:solidFill>
                  <a:srgbClr val="CC00FF"/>
                </a:solidFill>
                <a:cs typeface="2  Mitra" panose="00000400000000000000" pitchFamily="2" charset="-78"/>
              </a:rPr>
              <a:t>ژل و وارنیش فلوراید، </a:t>
            </a:r>
            <a:r>
              <a:rPr lang="ar-SA" b="1" dirty="0" smtClean="0">
                <a:solidFill>
                  <a:srgbClr val="0066FF"/>
                </a:solidFill>
                <a:cs typeface="2  Mitra" panose="00000400000000000000" pitchFamily="2" charset="-78"/>
              </a:rPr>
              <a:t>آب فلورايد</a:t>
            </a:r>
            <a:r>
              <a:rPr lang="fa-IR" b="1" dirty="0" smtClean="0">
                <a:solidFill>
                  <a:srgbClr val="0066FF"/>
                </a:solidFill>
                <a:cs typeface="2  Mitra" panose="00000400000000000000" pitchFamily="2" charset="-78"/>
              </a:rPr>
              <a:t>دار</a:t>
            </a:r>
            <a:r>
              <a:rPr lang="ar-SA" b="1" dirty="0" smtClean="0">
                <a:solidFill>
                  <a:srgbClr val="0066FF"/>
                </a:solidFill>
                <a:cs typeface="2  Mitra" panose="00000400000000000000" pitchFamily="2" charset="-78"/>
              </a:rPr>
              <a:t>،</a:t>
            </a:r>
            <a:r>
              <a:rPr lang="fa-IR" b="1" dirty="0" smtClean="0">
                <a:solidFill>
                  <a:srgbClr val="0066FF"/>
                </a:solidFill>
                <a:cs typeface="2  Mitra" panose="00000400000000000000" pitchFamily="2" charset="-78"/>
              </a:rPr>
              <a:t> </a:t>
            </a:r>
            <a:r>
              <a:rPr lang="ar-SA" b="1" dirty="0" smtClean="0">
                <a:solidFill>
                  <a:srgbClr val="660066"/>
                </a:solidFill>
                <a:cs typeface="2  Mitra" panose="00000400000000000000" pitchFamily="2" charset="-78"/>
              </a:rPr>
              <a:t>خمير دندان حاوي فلورايد</a:t>
            </a:r>
            <a:r>
              <a:rPr lang="ar-SA" b="1" dirty="0" smtClean="0">
                <a:solidFill>
                  <a:schemeClr val="tx1"/>
                </a:solidFill>
                <a:cs typeface="2  Mitra" panose="00000400000000000000" pitchFamily="2" charset="-78"/>
              </a:rPr>
              <a:t>) </a:t>
            </a:r>
            <a:r>
              <a:rPr lang="fa-IR" b="1" dirty="0" smtClean="0">
                <a:solidFill>
                  <a:schemeClr val="tx1"/>
                </a:solidFill>
                <a:cs typeface="2  Mitra" panose="00000400000000000000" pitchFamily="2" charset="-78"/>
              </a:rPr>
              <a:t>تأمین</a:t>
            </a:r>
            <a:r>
              <a:rPr lang="ar-SA" b="1" dirty="0" smtClean="0">
                <a:solidFill>
                  <a:schemeClr val="tx1"/>
                </a:solidFill>
                <a:cs typeface="2  Mitra" panose="00000400000000000000" pitchFamily="2" charset="-78"/>
              </a:rPr>
              <a:t> گردد.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8200" y="4800600"/>
            <a:ext cx="2286000" cy="16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617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304800" y="1371600"/>
            <a:ext cx="8496300" cy="533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rtl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7F7F7F"/>
                </a:solidFill>
                <a:latin typeface="Century Gothic" panose="020B0502020202020204" pitchFamily="34" charset="0"/>
                <a:cs typeface="Times New Roman" panose="02020603050405020304" pitchFamily="18" charset="0"/>
              </a:defRPr>
            </a:lvl1pPr>
            <a:lvl2pPr marL="742950" indent="-285750" algn="r" rtl="1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Century Gothic" panose="020B0502020202020204" pitchFamily="34" charset="0"/>
                <a:cs typeface="Times New Roman" panose="02020603050405020304" pitchFamily="18" charset="0"/>
              </a:defRPr>
            </a:lvl2pPr>
            <a:lvl3pPr marL="1143000" indent="-228600" algn="r" rtl="1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  <a:cs typeface="Times New Roman" panose="02020603050405020304" pitchFamily="18" charset="0"/>
              </a:defRPr>
            </a:lvl3pPr>
            <a:lvl4pPr marL="1600200" indent="-228600" algn="r" rtl="1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Century Gothic" panose="020B0502020202020204" pitchFamily="34" charset="0"/>
                <a:cs typeface="Times New Roman" panose="02020603050405020304" pitchFamily="18" charset="0"/>
              </a:defRPr>
            </a:lvl4pPr>
            <a:lvl5pPr marL="2057400" indent="-228600" algn="r" rtl="1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  <a:cs typeface="Times New Roman" panose="02020603050405020304" pitchFamily="18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  <a:cs typeface="Times New Roman" panose="02020603050405020304" pitchFamily="18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  <a:cs typeface="Times New Roman" panose="02020603050405020304" pitchFamily="18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  <a:cs typeface="Times New Roman" panose="02020603050405020304" pitchFamily="18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  <a:cs typeface="Times New Roman" panose="02020603050405020304" pitchFamily="18" charset="0"/>
              </a:defRPr>
            </a:lvl9pPr>
          </a:lstStyle>
          <a:p>
            <a:pPr algn="just"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endParaRPr lang="fa-IR" altLang="en-US" sz="3200" b="1" dirty="0">
              <a:solidFill>
                <a:schemeClr val="tx1"/>
              </a:solidFill>
              <a:cs typeface="2  Mitra" panose="00000400000000000000" pitchFamily="2" charset="-78"/>
            </a:endParaRPr>
          </a:p>
        </p:txBody>
      </p:sp>
      <p:sp>
        <p:nvSpPr>
          <p:cNvPr id="4" name="Title 3"/>
          <p:cNvSpPr txBox="1">
            <a:spLocks/>
          </p:cNvSpPr>
          <p:nvPr/>
        </p:nvSpPr>
        <p:spPr>
          <a:xfrm>
            <a:off x="1222950" y="457200"/>
            <a:ext cx="6660000" cy="685800"/>
          </a:xfrm>
          <a:prstGeom prst="roundRect">
            <a:avLst/>
          </a:prstGeom>
          <a:ln w="28575" cap="flat" cmpd="sng" algn="ctr">
            <a:solidFill>
              <a:srgbClr val="00B050"/>
            </a:solidFill>
            <a:prstDash val="solid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1">
              <a:defRPr sz="216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2  Mitra" pitchFamily="2" charset="-78"/>
              </a:defRPr>
            </a:pPr>
            <a:r>
              <a:rPr lang="fa-IR" altLang="en-US" sz="4000" dirty="0" smtClean="0">
                <a:solidFill>
                  <a:srgbClr val="FF0000"/>
                </a:solidFill>
                <a:cs typeface="2  Titr" pitchFamily="2" charset="-78"/>
              </a:rPr>
              <a:t>نحوه تأثیر فلوراید بر روی دندان ها</a:t>
            </a:r>
            <a:endParaRPr lang="fa-IR" sz="4000" b="1" dirty="0">
              <a:solidFill>
                <a:srgbClr val="FF0000"/>
              </a:solidFill>
              <a:cs typeface="2  Titr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50575"/>
            <a:ext cx="8229600" cy="4525963"/>
          </a:xfrm>
        </p:spPr>
        <p:txBody>
          <a:bodyPr>
            <a:normAutofit fontScale="70000" lnSpcReduction="20000"/>
          </a:bodyPr>
          <a:lstStyle/>
          <a:p>
            <a:pPr marL="514350" indent="-514350" algn="just" rtl="1">
              <a:lnSpc>
                <a:spcPct val="160000"/>
              </a:lnSpc>
              <a:buFont typeface="+mj-lt"/>
              <a:buAutoNum type="arabicPeriod"/>
              <a:defRPr/>
            </a:pPr>
            <a:r>
              <a:rPr lang="fa-IR" b="1" dirty="0">
                <a:cs typeface="2  Mitra" panose="00000400000000000000" pitchFamily="2" charset="-78"/>
              </a:rPr>
              <a:t> </a:t>
            </a:r>
            <a:r>
              <a:rPr lang="ar-SA" b="1" dirty="0">
                <a:cs typeface="2  Mitra" panose="00000400000000000000" pitchFamily="2" charset="-78"/>
              </a:rPr>
              <a:t>مصرف فلورايد </a:t>
            </a:r>
            <a:r>
              <a:rPr lang="ar-SA" b="1" dirty="0">
                <a:solidFill>
                  <a:srgbClr val="00B050"/>
                </a:solidFill>
                <a:cs typeface="2  Mitra" panose="00000400000000000000" pitchFamily="2" charset="-78"/>
              </a:rPr>
              <a:t>سبب ورود </a:t>
            </a:r>
            <a:r>
              <a:rPr lang="ar-SA" b="1" dirty="0">
                <a:cs typeface="2  Mitra" panose="00000400000000000000" pitchFamily="2" charset="-78"/>
              </a:rPr>
              <a:t>آن به عاج و ميناي دندان</a:t>
            </a:r>
            <a:r>
              <a:rPr lang="fa-IR" b="1" dirty="0">
                <a:cs typeface="2  Mitra" panose="00000400000000000000" pitchFamily="2" charset="-78"/>
              </a:rPr>
              <a:t> </a:t>
            </a:r>
            <a:r>
              <a:rPr lang="ar-SA" b="1" dirty="0">
                <a:cs typeface="2  Mitra" panose="00000400000000000000" pitchFamily="2" charset="-78"/>
              </a:rPr>
              <a:t>هاي رويش نيافته </a:t>
            </a:r>
            <a:r>
              <a:rPr lang="fa-IR" b="1" dirty="0">
                <a:cs typeface="2  Mitra" panose="00000400000000000000" pitchFamily="2" charset="-78"/>
              </a:rPr>
              <a:t>می شود و باعث </a:t>
            </a:r>
            <a:r>
              <a:rPr lang="fa-IR" b="1" dirty="0">
                <a:solidFill>
                  <a:srgbClr val="FF00FF"/>
                </a:solidFill>
                <a:cs typeface="2  Mitra" panose="00000400000000000000" pitchFamily="2" charset="-78"/>
              </a:rPr>
              <a:t>استحکام دندان </a:t>
            </a:r>
            <a:r>
              <a:rPr lang="fa-IR" b="1" dirty="0">
                <a:cs typeface="2  Mitra" panose="00000400000000000000" pitchFamily="2" charset="-78"/>
              </a:rPr>
              <a:t>و </a:t>
            </a:r>
            <a:r>
              <a:rPr lang="ar-SA" b="1" dirty="0">
                <a:cs typeface="2  Mitra" panose="00000400000000000000" pitchFamily="2" charset="-78"/>
              </a:rPr>
              <a:t>افزايش </a:t>
            </a:r>
            <a:r>
              <a:rPr lang="ar-SA" b="1" dirty="0">
                <a:solidFill>
                  <a:srgbClr val="0066FF"/>
                </a:solidFill>
                <a:cs typeface="2  Mitra" panose="00000400000000000000" pitchFamily="2" charset="-78"/>
              </a:rPr>
              <a:t>مقاومت </a:t>
            </a:r>
            <a:r>
              <a:rPr lang="fa-IR" b="1" dirty="0">
                <a:solidFill>
                  <a:srgbClr val="0066FF"/>
                </a:solidFill>
                <a:cs typeface="2  Mitra" panose="00000400000000000000" pitchFamily="2" charset="-78"/>
              </a:rPr>
              <a:t>آن در برابر پوسیدگی </a:t>
            </a:r>
            <a:r>
              <a:rPr lang="ar-SA" b="1" dirty="0">
                <a:cs typeface="2  Mitra" panose="00000400000000000000" pitchFamily="2" charset="-78"/>
              </a:rPr>
              <a:t>مي</a:t>
            </a:r>
            <a:r>
              <a:rPr lang="fa-IR" b="1" dirty="0">
                <a:cs typeface="2  Mitra" panose="00000400000000000000" pitchFamily="2" charset="-78"/>
              </a:rPr>
              <a:t> </a:t>
            </a:r>
            <a:r>
              <a:rPr lang="ar-SA" b="1" dirty="0">
                <a:cs typeface="2  Mitra" panose="00000400000000000000" pitchFamily="2" charset="-78"/>
              </a:rPr>
              <a:t>گردد.</a:t>
            </a:r>
            <a:endParaRPr lang="fa-IR" b="1" dirty="0">
              <a:cs typeface="2  Mitra" panose="00000400000000000000" pitchFamily="2" charset="-78"/>
            </a:endParaRPr>
          </a:p>
          <a:p>
            <a:pPr marL="514350" indent="-514350" algn="just" rtl="1">
              <a:lnSpc>
                <a:spcPct val="160000"/>
              </a:lnSpc>
              <a:buFont typeface="+mj-lt"/>
              <a:buAutoNum type="arabicPeriod"/>
              <a:defRPr/>
            </a:pPr>
            <a:r>
              <a:rPr lang="fa-IR" b="1" dirty="0">
                <a:cs typeface="2  Mitra" panose="00000400000000000000" pitchFamily="2" charset="-78"/>
              </a:rPr>
              <a:t> فلورايد مصرفي به </a:t>
            </a:r>
            <a:r>
              <a:rPr lang="fa-IR" b="1" dirty="0">
                <a:solidFill>
                  <a:srgbClr val="0066FF"/>
                </a:solidFill>
                <a:cs typeface="2  Mitra" panose="00000400000000000000" pitchFamily="2" charset="-78"/>
              </a:rPr>
              <a:t>داخل بزاق ترشح </a:t>
            </a:r>
            <a:r>
              <a:rPr lang="fa-IR" b="1" dirty="0">
                <a:cs typeface="2  Mitra" panose="00000400000000000000" pitchFamily="2" charset="-78"/>
              </a:rPr>
              <a:t>می </a:t>
            </a:r>
            <a:r>
              <a:rPr lang="fa-IR" b="1" dirty="0" smtClean="0">
                <a:cs typeface="2  Mitra" panose="00000400000000000000" pitchFamily="2" charset="-78"/>
              </a:rPr>
              <a:t>شود. </a:t>
            </a:r>
            <a:r>
              <a:rPr lang="fa-IR" b="1" dirty="0">
                <a:cs typeface="2  Mitra" panose="00000400000000000000" pitchFamily="2" charset="-78"/>
              </a:rPr>
              <a:t>اگرچه غلظت بزاقی آن کم است، غلظت آن در پلاک میکروبی زیاد بوده و </a:t>
            </a:r>
            <a:r>
              <a:rPr lang="fa-IR" b="1" dirty="0">
                <a:solidFill>
                  <a:srgbClr val="00B050"/>
                </a:solidFill>
                <a:cs typeface="2  Mitra" panose="00000400000000000000" pitchFamily="2" charset="-78"/>
              </a:rPr>
              <a:t>سبب کاهش تولید اسید </a:t>
            </a:r>
            <a:r>
              <a:rPr lang="fa-IR" b="1" dirty="0">
                <a:cs typeface="2  Mitra" panose="00000400000000000000" pitchFamily="2" charset="-78"/>
              </a:rPr>
              <a:t>می شود که خود باعث </a:t>
            </a:r>
            <a:r>
              <a:rPr lang="fa-IR" b="1" dirty="0">
                <a:solidFill>
                  <a:srgbClr val="FF0000"/>
                </a:solidFill>
                <a:cs typeface="2  Mitra" panose="00000400000000000000" pitchFamily="2" charset="-78"/>
              </a:rPr>
              <a:t>پوسیدگی دندانی </a:t>
            </a:r>
            <a:r>
              <a:rPr lang="fa-IR" b="1" dirty="0">
                <a:cs typeface="2  Mitra" panose="00000400000000000000" pitchFamily="2" charset="-78"/>
              </a:rPr>
              <a:t>می گردد.</a:t>
            </a:r>
          </a:p>
          <a:p>
            <a:pPr marL="514350" indent="-514350" algn="r" rtl="1">
              <a:buFont typeface="+mj-lt"/>
              <a:buAutoNum type="arabicPeriod"/>
            </a:pP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0" y="5105400"/>
            <a:ext cx="1905000" cy="16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58043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635793" y="1381300"/>
            <a:ext cx="7834313" cy="5181600"/>
          </a:xfrm>
        </p:spPr>
        <p:txBody>
          <a:bodyPr>
            <a:normAutofit/>
          </a:bodyPr>
          <a:lstStyle/>
          <a:p>
            <a:pPr algn="just" rtl="1" eaLnBrk="1" hangingPunct="1">
              <a:lnSpc>
                <a:spcPct val="150000"/>
              </a:lnSpc>
              <a:defRPr/>
            </a:pPr>
            <a:r>
              <a:rPr lang="ar-SA" sz="2000" b="1" dirty="0" smtClean="0">
                <a:solidFill>
                  <a:srgbClr val="00B0F0"/>
                </a:solidFill>
                <a:cs typeface="2  Mitra" panose="00000400000000000000" pitchFamily="2" charset="-78"/>
              </a:rPr>
              <a:t>مصرف </a:t>
            </a:r>
            <a:r>
              <a:rPr lang="fa-IR" sz="2000" b="1" dirty="0" smtClean="0">
                <a:solidFill>
                  <a:srgbClr val="00B0F0"/>
                </a:solidFill>
                <a:cs typeface="2  Mitra" panose="00000400000000000000" pitchFamily="2" charset="-78"/>
              </a:rPr>
              <a:t>موضعی </a:t>
            </a:r>
            <a:r>
              <a:rPr lang="ar-SA" sz="2000" b="1" dirty="0" smtClean="0">
                <a:solidFill>
                  <a:srgbClr val="00B0F0"/>
                </a:solidFill>
                <a:cs typeface="2  Mitra" panose="00000400000000000000" pitchFamily="2" charset="-78"/>
              </a:rPr>
              <a:t>فلورايد</a:t>
            </a:r>
            <a:r>
              <a:rPr lang="fa-IR" sz="2000" b="1" dirty="0" smtClean="0">
                <a:solidFill>
                  <a:srgbClr val="00B0F0"/>
                </a:solidFill>
                <a:cs typeface="2  Mitra" panose="00000400000000000000" pitchFamily="2" charset="-78"/>
              </a:rPr>
              <a:t> </a:t>
            </a:r>
            <a:r>
              <a:rPr lang="fa-IR" sz="2000" b="1" dirty="0" smtClean="0">
                <a:solidFill>
                  <a:schemeClr val="tx1"/>
                </a:solidFill>
                <a:cs typeface="2  Mitra" panose="00000400000000000000" pitchFamily="2" charset="-78"/>
              </a:rPr>
              <a:t>(دهانشویه، خمیردندان، ژل، وارنیش و...) باعث ورود آن به ساختمان دندان شده و در </a:t>
            </a:r>
            <a:r>
              <a:rPr lang="fa-IR" sz="2000" b="1" dirty="0" smtClean="0">
                <a:solidFill>
                  <a:srgbClr val="CC00FF"/>
                </a:solidFill>
                <a:cs typeface="2  Mitra" panose="00000400000000000000" pitchFamily="2" charset="-78"/>
              </a:rPr>
              <a:t>محکم شدن ساختمان دندان</a:t>
            </a:r>
            <a:r>
              <a:rPr lang="fa-IR" sz="2000" b="1" dirty="0" smtClean="0">
                <a:solidFill>
                  <a:schemeClr val="tx1"/>
                </a:solidFill>
                <a:cs typeface="2  Mitra" panose="00000400000000000000" pitchFamily="2" charset="-78"/>
              </a:rPr>
              <a:t> موثر است. </a:t>
            </a:r>
          </a:p>
          <a:p>
            <a:pPr algn="just" rtl="1" eaLnBrk="1" hangingPunct="1">
              <a:lnSpc>
                <a:spcPct val="150000"/>
              </a:lnSpc>
              <a:defRPr/>
            </a:pPr>
            <a:r>
              <a:rPr lang="fa-IR" sz="2000" b="1" dirty="0" smtClean="0">
                <a:solidFill>
                  <a:schemeClr val="tx1"/>
                </a:solidFill>
                <a:cs typeface="2  Mitra" panose="00000400000000000000" pitchFamily="2" charset="-78"/>
              </a:rPr>
              <a:t>فلوراید باعث </a:t>
            </a:r>
            <a:r>
              <a:rPr lang="fa-IR" sz="2000" b="1" dirty="0" smtClean="0">
                <a:solidFill>
                  <a:srgbClr val="FF0000"/>
                </a:solidFill>
                <a:cs typeface="2  Mitra" panose="00000400000000000000" pitchFamily="2" charset="-78"/>
              </a:rPr>
              <a:t>کاهش بروز پوسیدگی</a:t>
            </a:r>
            <a:r>
              <a:rPr lang="fa-IR" sz="2000" b="1" dirty="0" smtClean="0">
                <a:solidFill>
                  <a:schemeClr val="tx1"/>
                </a:solidFill>
                <a:cs typeface="2  Mitra" panose="00000400000000000000" pitchFamily="2" charset="-78"/>
              </a:rPr>
              <a:t> در </a:t>
            </a:r>
            <a:r>
              <a:rPr lang="fa-IR" sz="2000" b="1" dirty="0" smtClean="0">
                <a:solidFill>
                  <a:srgbClr val="00B050"/>
                </a:solidFill>
                <a:cs typeface="2  Mitra" panose="00000400000000000000" pitchFamily="2" charset="-78"/>
              </a:rPr>
              <a:t>دندان های شیری </a:t>
            </a:r>
            <a:r>
              <a:rPr lang="fa-IR" sz="2000" b="1" dirty="0" smtClean="0">
                <a:solidFill>
                  <a:schemeClr val="tx1"/>
                </a:solidFill>
                <a:cs typeface="2  Mitra" panose="00000400000000000000" pitchFamily="2" charset="-78"/>
              </a:rPr>
              <a:t>به میزان </a:t>
            </a:r>
            <a:r>
              <a:rPr lang="ar-SA" sz="2000" b="1" dirty="0" smtClean="0">
                <a:solidFill>
                  <a:srgbClr val="CC00FF"/>
                </a:solidFill>
                <a:cs typeface="2  Mitra" panose="00000400000000000000" pitchFamily="2" charset="-78"/>
              </a:rPr>
              <a:t>50-40%</a:t>
            </a:r>
            <a:r>
              <a:rPr lang="fa-IR" sz="2000" b="1" dirty="0" smtClean="0">
                <a:solidFill>
                  <a:srgbClr val="CC00FF"/>
                </a:solidFill>
                <a:cs typeface="2  Mitra" panose="00000400000000000000" pitchFamily="2" charset="-78"/>
              </a:rPr>
              <a:t> </a:t>
            </a:r>
            <a:r>
              <a:rPr lang="fa-IR" sz="2000" b="1" dirty="0" smtClean="0">
                <a:solidFill>
                  <a:schemeClr val="tx1"/>
                </a:solidFill>
                <a:cs typeface="2  Mitra" panose="00000400000000000000" pitchFamily="2" charset="-78"/>
              </a:rPr>
              <a:t>و در </a:t>
            </a:r>
            <a:r>
              <a:rPr lang="fa-IR" sz="2000" b="1" dirty="0" smtClean="0">
                <a:solidFill>
                  <a:srgbClr val="00B050"/>
                </a:solidFill>
                <a:cs typeface="2  Mitra" panose="00000400000000000000" pitchFamily="2" charset="-78"/>
              </a:rPr>
              <a:t>دندان های دائمی </a:t>
            </a:r>
            <a:r>
              <a:rPr lang="fa-IR" sz="2000" b="1" dirty="0" smtClean="0">
                <a:solidFill>
                  <a:schemeClr val="tx1"/>
                </a:solidFill>
                <a:cs typeface="2  Mitra" panose="00000400000000000000" pitchFamily="2" charset="-78"/>
              </a:rPr>
              <a:t>به میزان </a:t>
            </a:r>
            <a:r>
              <a:rPr lang="ar-SA" sz="2000" b="1" dirty="0" smtClean="0">
                <a:solidFill>
                  <a:srgbClr val="CC00FF"/>
                </a:solidFill>
                <a:cs typeface="2  Mitra" panose="00000400000000000000" pitchFamily="2" charset="-78"/>
              </a:rPr>
              <a:t>60</a:t>
            </a:r>
            <a:r>
              <a:rPr lang="fa-IR" sz="2000" b="1" dirty="0" smtClean="0">
                <a:solidFill>
                  <a:srgbClr val="CC00FF"/>
                </a:solidFill>
                <a:cs typeface="2  Mitra" panose="00000400000000000000" pitchFamily="2" charset="-78"/>
              </a:rPr>
              <a:t> </a:t>
            </a:r>
            <a:r>
              <a:rPr lang="ar-SA" sz="2000" b="1" dirty="0" smtClean="0">
                <a:solidFill>
                  <a:srgbClr val="CC00FF"/>
                </a:solidFill>
                <a:cs typeface="2  Mitra" panose="00000400000000000000" pitchFamily="2" charset="-78"/>
              </a:rPr>
              <a:t>-50% </a:t>
            </a:r>
            <a:r>
              <a:rPr lang="fa-IR" sz="2000" b="1" dirty="0" smtClean="0">
                <a:solidFill>
                  <a:srgbClr val="CC00FF"/>
                </a:solidFill>
                <a:cs typeface="2  Mitra" panose="00000400000000000000" pitchFamily="2" charset="-78"/>
              </a:rPr>
              <a:t> </a:t>
            </a:r>
            <a:r>
              <a:rPr lang="fa-IR" sz="2000" b="1" dirty="0" smtClean="0">
                <a:solidFill>
                  <a:schemeClr val="tx1"/>
                </a:solidFill>
                <a:cs typeface="2  Mitra" panose="00000400000000000000" pitchFamily="2" charset="-78"/>
              </a:rPr>
              <a:t>می شود.</a:t>
            </a:r>
            <a:endParaRPr lang="ar-SA" sz="2000" b="1" dirty="0" smtClean="0">
              <a:solidFill>
                <a:schemeClr val="tx1"/>
              </a:solidFill>
              <a:cs typeface="2  Mitra" panose="00000400000000000000" pitchFamily="2" charset="-78"/>
            </a:endParaRPr>
          </a:p>
          <a:p>
            <a:pPr algn="just" rtl="1" eaLnBrk="1" hangingPunct="1">
              <a:lnSpc>
                <a:spcPct val="150000"/>
              </a:lnSpc>
              <a:defRPr/>
            </a:pPr>
            <a:r>
              <a:rPr lang="fa-IR" sz="2000" b="1" dirty="0" smtClean="0">
                <a:solidFill>
                  <a:schemeClr val="tx1"/>
                </a:solidFill>
                <a:cs typeface="2  Mitra" panose="00000400000000000000" pitchFamily="2" charset="-78"/>
              </a:rPr>
              <a:t> * افزودن فلوراید به </a:t>
            </a:r>
            <a:r>
              <a:rPr lang="fa-IR" sz="2000" b="1" dirty="0" smtClean="0">
                <a:solidFill>
                  <a:srgbClr val="00B050"/>
                </a:solidFill>
                <a:cs typeface="2  Mitra" panose="00000400000000000000" pitchFamily="2" charset="-78"/>
              </a:rPr>
              <a:t>آب آشامیدنی </a:t>
            </a:r>
            <a:r>
              <a:rPr lang="fa-IR" sz="2000" b="1" dirty="0" smtClean="0">
                <a:solidFill>
                  <a:schemeClr val="tx1"/>
                </a:solidFill>
                <a:cs typeface="2  Mitra" panose="00000400000000000000" pitchFamily="2" charset="-78"/>
              </a:rPr>
              <a:t>جامعه موثرترین روش برای </a:t>
            </a:r>
            <a:r>
              <a:rPr lang="fa-IR" sz="2000" b="1" dirty="0" smtClean="0">
                <a:solidFill>
                  <a:srgbClr val="00B050"/>
                </a:solidFill>
                <a:cs typeface="2  Mitra" panose="00000400000000000000" pitchFamily="2" charset="-78"/>
              </a:rPr>
              <a:t>پیشگیری از پوسیدگی دندانی </a:t>
            </a:r>
            <a:r>
              <a:rPr lang="fa-IR" sz="2000" b="1" dirty="0" smtClean="0">
                <a:solidFill>
                  <a:schemeClr val="tx1"/>
                </a:solidFill>
                <a:cs typeface="2  Mitra" panose="00000400000000000000" pitchFamily="2" charset="-78"/>
              </a:rPr>
              <a:t>می باشد.</a:t>
            </a:r>
            <a:endParaRPr lang="ar-SA" sz="2000" b="1" dirty="0" smtClean="0">
              <a:solidFill>
                <a:schemeClr val="tx1"/>
              </a:solidFill>
              <a:cs typeface="2  Mitra" panose="00000400000000000000" pitchFamily="2" charset="-78"/>
            </a:endParaRPr>
          </a:p>
        </p:txBody>
      </p:sp>
      <p:sp>
        <p:nvSpPr>
          <p:cNvPr id="5" name="Title 3"/>
          <p:cNvSpPr txBox="1">
            <a:spLocks/>
          </p:cNvSpPr>
          <p:nvPr/>
        </p:nvSpPr>
        <p:spPr>
          <a:xfrm>
            <a:off x="1222950" y="457200"/>
            <a:ext cx="6660000" cy="685800"/>
          </a:xfrm>
          <a:prstGeom prst="roundRect">
            <a:avLst/>
          </a:prstGeom>
          <a:ln w="28575" cap="flat" cmpd="sng" algn="ctr">
            <a:solidFill>
              <a:srgbClr val="00B050"/>
            </a:solidFill>
            <a:prstDash val="solid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1">
              <a:defRPr sz="216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2  Mitra" pitchFamily="2" charset="-78"/>
              </a:defRPr>
            </a:pPr>
            <a:r>
              <a:rPr lang="fa-IR" altLang="en-US" sz="4000" dirty="0" smtClean="0">
                <a:solidFill>
                  <a:srgbClr val="FF0000"/>
                </a:solidFill>
                <a:cs typeface="2  Titr" pitchFamily="2" charset="-78"/>
              </a:rPr>
              <a:t>نحوه تأثیر فلوراید بر روی دندان ها</a:t>
            </a:r>
            <a:endParaRPr lang="fa-IR" sz="4000" b="1" dirty="0">
              <a:solidFill>
                <a:srgbClr val="FF0000"/>
              </a:solidFill>
              <a:cs typeface="2  Titr" pitchFamily="2" charset="-78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270450" y="5181600"/>
            <a:ext cx="1905000" cy="137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8336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r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7" name="Rectangle 3"/>
          <p:cNvSpPr>
            <a:spLocks noGrp="1" noChangeArrowheads="1"/>
          </p:cNvSpPr>
          <p:nvPr>
            <p:ph idx="1"/>
          </p:nvPr>
        </p:nvSpPr>
        <p:spPr>
          <a:xfrm>
            <a:off x="2003612" y="685800"/>
            <a:ext cx="6934200" cy="5638800"/>
          </a:xfrm>
        </p:spPr>
        <p:txBody>
          <a:bodyPr rtlCol="0">
            <a:noAutofit/>
          </a:bodyPr>
          <a:lstStyle/>
          <a:p>
            <a:pPr marL="0" indent="0" algn="ctr" rtl="1">
              <a:lnSpc>
                <a:spcPct val="150000"/>
              </a:lnSpc>
              <a:buNone/>
            </a:pPr>
            <a:r>
              <a:rPr lang="fa-IR" altLang="en-US" sz="3600" b="1" dirty="0">
                <a:solidFill>
                  <a:srgbClr val="002060"/>
                </a:solidFill>
                <a:cs typeface="2  Mitra" pitchFamily="2" charset="-78"/>
              </a:rPr>
              <a:t>بیش از </a:t>
            </a:r>
            <a:r>
              <a:rPr lang="fa-IR" altLang="en-US" sz="3600" b="1" dirty="0">
                <a:solidFill>
                  <a:srgbClr val="FF0000"/>
                </a:solidFill>
                <a:cs typeface="2  Mitra" pitchFamily="2" charset="-78"/>
              </a:rPr>
              <a:t>3 الی 4 ماه </a:t>
            </a:r>
            <a:r>
              <a:rPr lang="fa-IR" altLang="en-US" sz="3600" b="1" dirty="0">
                <a:solidFill>
                  <a:srgbClr val="002060"/>
                </a:solidFill>
                <a:cs typeface="2  Mitra" pitchFamily="2" charset="-78"/>
              </a:rPr>
              <a:t>از یک </a:t>
            </a:r>
            <a:r>
              <a:rPr lang="fa-IR" altLang="en-US" sz="3600" b="1" dirty="0">
                <a:solidFill>
                  <a:srgbClr val="C00000"/>
                </a:solidFill>
                <a:cs typeface="2  Mitra" pitchFamily="2" charset="-78"/>
              </a:rPr>
              <a:t>مسواک </a:t>
            </a:r>
            <a:r>
              <a:rPr lang="fa-IR" altLang="en-US" sz="3600" b="1" dirty="0">
                <a:solidFill>
                  <a:srgbClr val="0070C0"/>
                </a:solidFill>
                <a:cs typeface="2  Mitra" pitchFamily="2" charset="-78"/>
              </a:rPr>
              <a:t>استفاده نگردد. </a:t>
            </a:r>
            <a:r>
              <a:rPr lang="fa-IR" altLang="en-US" sz="3600" b="1" dirty="0">
                <a:solidFill>
                  <a:srgbClr val="002060"/>
                </a:solidFill>
                <a:cs typeface="2  Mitra" pitchFamily="2" charset="-78"/>
              </a:rPr>
              <a:t/>
            </a:r>
            <a:br>
              <a:rPr lang="fa-IR" altLang="en-US" sz="3600" b="1" dirty="0">
                <a:solidFill>
                  <a:srgbClr val="002060"/>
                </a:solidFill>
                <a:cs typeface="2  Mitra" pitchFamily="2" charset="-78"/>
              </a:rPr>
            </a:br>
            <a:r>
              <a:rPr lang="fa-IR" altLang="en-US" sz="3600" b="1" dirty="0">
                <a:solidFill>
                  <a:srgbClr val="00B050"/>
                </a:solidFill>
                <a:cs typeface="2  Mitra" pitchFamily="2" charset="-78"/>
              </a:rPr>
              <a:t>موهای</a:t>
            </a:r>
            <a:r>
              <a:rPr lang="fa-IR" altLang="en-US" sz="3600" b="1" dirty="0">
                <a:solidFill>
                  <a:srgbClr val="002060"/>
                </a:solidFill>
                <a:cs typeface="2  Mitra" pitchFamily="2" charset="-78"/>
              </a:rPr>
              <a:t> آن</a:t>
            </a:r>
            <a:r>
              <a:rPr lang="fa-IR" altLang="en-US" sz="3600" b="1" dirty="0">
                <a:solidFill>
                  <a:schemeClr val="accent6">
                    <a:lumMod val="75000"/>
                  </a:schemeClr>
                </a:solidFill>
                <a:cs typeface="2  Mitra" pitchFamily="2" charset="-78"/>
              </a:rPr>
              <a:t> خمیده </a:t>
            </a:r>
            <a:r>
              <a:rPr lang="fa-IR" altLang="en-US" sz="3600" b="1" dirty="0">
                <a:solidFill>
                  <a:srgbClr val="002060"/>
                </a:solidFill>
                <a:cs typeface="2  Mitra" pitchFamily="2" charset="-78"/>
              </a:rPr>
              <a:t>و </a:t>
            </a:r>
            <a:r>
              <a:rPr lang="fa-IR" altLang="en-US" sz="3600" b="1" dirty="0">
                <a:solidFill>
                  <a:schemeClr val="accent6">
                    <a:lumMod val="75000"/>
                  </a:schemeClr>
                </a:solidFill>
                <a:cs typeface="2  Mitra" pitchFamily="2" charset="-78"/>
              </a:rPr>
              <a:t>نامنظم</a:t>
            </a:r>
            <a:r>
              <a:rPr lang="fa-IR" altLang="en-US" sz="3600" b="1" dirty="0">
                <a:solidFill>
                  <a:srgbClr val="002060"/>
                </a:solidFill>
                <a:cs typeface="2  Mitra" pitchFamily="2" charset="-78"/>
              </a:rPr>
              <a:t> می </a:t>
            </a:r>
            <a:r>
              <a:rPr lang="fa-IR" altLang="en-US" sz="3600" b="1" dirty="0" smtClean="0">
                <a:solidFill>
                  <a:srgbClr val="002060"/>
                </a:solidFill>
                <a:cs typeface="2  Mitra" pitchFamily="2" charset="-78"/>
              </a:rPr>
              <a:t>شود </a:t>
            </a:r>
            <a:r>
              <a:rPr lang="fa-IR" altLang="en-US" sz="3600" b="1" dirty="0">
                <a:solidFill>
                  <a:srgbClr val="002060"/>
                </a:solidFill>
                <a:cs typeface="2  Mitra" pitchFamily="2" charset="-78"/>
              </a:rPr>
              <a:t>و </a:t>
            </a:r>
            <a:r>
              <a:rPr lang="fa-IR" altLang="en-US" sz="3600" b="1" dirty="0">
                <a:solidFill>
                  <a:srgbClr val="CC0099"/>
                </a:solidFill>
                <a:cs typeface="2  Mitra" pitchFamily="2" charset="-78"/>
              </a:rPr>
              <a:t>رنگ موهای </a:t>
            </a:r>
            <a:r>
              <a:rPr lang="fa-IR" altLang="en-US" sz="3600" b="1" dirty="0">
                <a:solidFill>
                  <a:srgbClr val="002060"/>
                </a:solidFill>
                <a:cs typeface="2  Mitra" pitchFamily="2" charset="-78"/>
              </a:rPr>
              <a:t>آن </a:t>
            </a:r>
            <a:r>
              <a:rPr lang="fa-IR" altLang="en-US" sz="3600" b="1" dirty="0">
                <a:solidFill>
                  <a:srgbClr val="BA0DFF"/>
                </a:solidFill>
                <a:cs typeface="2  Mitra" pitchFamily="2" charset="-78"/>
              </a:rPr>
              <a:t>تغییر</a:t>
            </a:r>
            <a:r>
              <a:rPr lang="fa-IR" altLang="en-US" sz="3600" b="1" dirty="0">
                <a:solidFill>
                  <a:srgbClr val="002060"/>
                </a:solidFill>
                <a:cs typeface="2  Mitra" pitchFamily="2" charset="-78"/>
              </a:rPr>
              <a:t> می کند.</a:t>
            </a:r>
            <a:endParaRPr lang="en-US" sz="3600" dirty="0"/>
          </a:p>
          <a:p>
            <a:pPr marL="0" indent="0" algn="ctr" rtl="1" eaLnBrk="1" fontAlgn="auto" hangingPunct="1">
              <a:lnSpc>
                <a:spcPct val="150000"/>
              </a:lnSpc>
              <a:spcAft>
                <a:spcPts val="0"/>
              </a:spcAft>
              <a:buNone/>
              <a:defRPr/>
            </a:pPr>
            <a:r>
              <a:rPr lang="fa-IR" altLang="en-US" sz="3600" b="1" dirty="0" smtClean="0">
                <a:solidFill>
                  <a:srgbClr val="009900"/>
                </a:solidFill>
                <a:cs typeface="2  Mitra" pitchFamily="2" charset="-78"/>
              </a:rPr>
              <a:t> اگر </a:t>
            </a:r>
            <a:r>
              <a:rPr lang="fa-IR" altLang="en-US" sz="3600" b="1" dirty="0" smtClean="0">
                <a:solidFill>
                  <a:srgbClr val="0070C0"/>
                </a:solidFill>
                <a:cs typeface="2  Mitra" pitchFamily="2" charset="-78"/>
              </a:rPr>
              <a:t>شکل</a:t>
            </a:r>
            <a:r>
              <a:rPr lang="fa-IR" altLang="en-US" sz="3600" b="1" dirty="0" smtClean="0">
                <a:solidFill>
                  <a:srgbClr val="009900"/>
                </a:solidFill>
                <a:cs typeface="2  Mitra" pitchFamily="2" charset="-78"/>
              </a:rPr>
              <a:t> موهای تغییر کند فرد </a:t>
            </a:r>
            <a:r>
              <a:rPr lang="fa-IR" altLang="en-US" sz="3600" b="1" dirty="0" smtClean="0">
                <a:solidFill>
                  <a:schemeClr val="accent2">
                    <a:lumMod val="75000"/>
                  </a:schemeClr>
                </a:solidFill>
                <a:cs typeface="2  Mitra" pitchFamily="2" charset="-78"/>
              </a:rPr>
              <a:t>نادرست</a:t>
            </a:r>
            <a:r>
              <a:rPr lang="fa-IR" altLang="en-US" sz="3600" b="1" dirty="0" smtClean="0">
                <a:solidFill>
                  <a:srgbClr val="009900"/>
                </a:solidFill>
                <a:cs typeface="2  Mitra" pitchFamily="2" charset="-78"/>
              </a:rPr>
              <a:t> و </a:t>
            </a:r>
            <a:r>
              <a:rPr lang="fa-IR" altLang="en-US" sz="3600" b="1" dirty="0" smtClean="0">
                <a:solidFill>
                  <a:schemeClr val="accent2">
                    <a:lumMod val="75000"/>
                  </a:schemeClr>
                </a:solidFill>
                <a:cs typeface="2  Mitra" pitchFamily="2" charset="-78"/>
              </a:rPr>
              <a:t>خشن</a:t>
            </a:r>
            <a:r>
              <a:rPr lang="fa-IR" altLang="en-US" sz="3600" b="1" dirty="0" smtClean="0">
                <a:solidFill>
                  <a:srgbClr val="009900"/>
                </a:solidFill>
                <a:cs typeface="2  Mitra" pitchFamily="2" charset="-78"/>
              </a:rPr>
              <a:t> مسواک می زند.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1329350"/>
            <a:ext cx="2743200" cy="476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8587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7" name="Rectangle 3"/>
          <p:cNvSpPr>
            <a:spLocks noGrp="1" noChangeArrowheads="1"/>
          </p:cNvSpPr>
          <p:nvPr>
            <p:ph idx="1"/>
          </p:nvPr>
        </p:nvSpPr>
        <p:spPr>
          <a:xfrm>
            <a:off x="539750" y="1385981"/>
            <a:ext cx="8229600" cy="5040312"/>
          </a:xfrm>
        </p:spPr>
        <p:txBody>
          <a:bodyPr>
            <a:normAutofit lnSpcReduction="10000"/>
          </a:bodyPr>
          <a:lstStyle/>
          <a:p>
            <a:pPr algn="r" rtl="1" eaLnBrk="1" hangingPunct="1">
              <a:buFont typeface="Wingdings" panose="05000000000000000000" pitchFamily="2" charset="2"/>
              <a:buNone/>
            </a:pPr>
            <a:r>
              <a:rPr lang="fa-IR" altLang="en-US" sz="3200" b="1" dirty="0" smtClean="0">
                <a:solidFill>
                  <a:srgbClr val="FF00FF"/>
                </a:solidFill>
                <a:cs typeface="2  Mitra" panose="00000400000000000000" pitchFamily="2" charset="-78"/>
              </a:rPr>
              <a:t>روش موضعی:</a:t>
            </a:r>
          </a:p>
          <a:p>
            <a:pPr algn="r" rtl="1" eaLnBrk="1" hangingPunct="1">
              <a:buClr>
                <a:srgbClr val="00B050"/>
              </a:buClr>
              <a:buSzPct val="120000"/>
              <a:buFont typeface="Wingdings" panose="05000000000000000000" pitchFamily="2" charset="2"/>
              <a:buChar char="E"/>
            </a:pPr>
            <a:r>
              <a:rPr lang="en-US" altLang="en-US" sz="3200" dirty="0" smtClean="0">
                <a:solidFill>
                  <a:schemeClr val="tx1"/>
                </a:solidFill>
                <a:cs typeface="2  Mitra" panose="00000400000000000000" pitchFamily="2" charset="-78"/>
              </a:rPr>
              <a:t> </a:t>
            </a:r>
            <a:r>
              <a:rPr lang="fa-IR" altLang="en-US" sz="3200" b="1" dirty="0" smtClean="0">
                <a:solidFill>
                  <a:schemeClr val="tx1"/>
                </a:solidFill>
                <a:cs typeface="2  Mitra" panose="00000400000000000000" pitchFamily="2" charset="-78"/>
              </a:rPr>
              <a:t>دهان شویه سدیم فلوراید </a:t>
            </a:r>
          </a:p>
          <a:p>
            <a:pPr algn="r" rtl="1" eaLnBrk="1" hangingPunct="1">
              <a:buClr>
                <a:srgbClr val="00B050"/>
              </a:buClr>
              <a:buSzPct val="120000"/>
              <a:buFont typeface="Wingdings" panose="05000000000000000000" pitchFamily="2" charset="2"/>
              <a:buChar char="E"/>
            </a:pPr>
            <a:r>
              <a:rPr lang="en-US" altLang="en-US" sz="3200" b="1" dirty="0" smtClean="0">
                <a:solidFill>
                  <a:schemeClr val="tx1"/>
                </a:solidFill>
                <a:cs typeface="2  Mitra" panose="00000400000000000000" pitchFamily="2" charset="-78"/>
              </a:rPr>
              <a:t> </a:t>
            </a:r>
            <a:r>
              <a:rPr lang="fa-IR" altLang="en-US" sz="3200" b="1" dirty="0" smtClean="0">
                <a:solidFill>
                  <a:schemeClr val="tx1"/>
                </a:solidFill>
                <a:cs typeface="2  Mitra" panose="00000400000000000000" pitchFamily="2" charset="-78"/>
              </a:rPr>
              <a:t>خمیر دندان حاوی فلوراید</a:t>
            </a:r>
          </a:p>
          <a:p>
            <a:pPr algn="r" rtl="1" eaLnBrk="1" hangingPunct="1">
              <a:buClr>
                <a:srgbClr val="00B050"/>
              </a:buClr>
              <a:buSzPct val="120000"/>
              <a:buFont typeface="Wingdings" panose="05000000000000000000" pitchFamily="2" charset="2"/>
              <a:buChar char="E"/>
            </a:pPr>
            <a:r>
              <a:rPr lang="en-US" altLang="en-US" sz="3200" b="1" dirty="0" smtClean="0">
                <a:solidFill>
                  <a:schemeClr val="tx1"/>
                </a:solidFill>
                <a:cs typeface="2  Mitra" panose="00000400000000000000" pitchFamily="2" charset="-78"/>
              </a:rPr>
              <a:t> </a:t>
            </a:r>
            <a:r>
              <a:rPr lang="fa-IR" altLang="en-US" sz="3200" b="1" dirty="0" smtClean="0">
                <a:solidFill>
                  <a:schemeClr val="tx1"/>
                </a:solidFill>
                <a:cs typeface="2  Mitra" panose="00000400000000000000" pitchFamily="2" charset="-78"/>
              </a:rPr>
              <a:t>ژل و وارنیش فلوراید </a:t>
            </a:r>
          </a:p>
          <a:p>
            <a:pPr algn="r" rtl="1" eaLnBrk="1" hangingPunct="1">
              <a:buFont typeface="Wingdings" panose="05000000000000000000" pitchFamily="2" charset="2"/>
              <a:buNone/>
            </a:pPr>
            <a:r>
              <a:rPr lang="fa-IR" altLang="en-US" sz="3200" b="1" dirty="0" smtClean="0">
                <a:solidFill>
                  <a:srgbClr val="FF00FF"/>
                </a:solidFill>
                <a:cs typeface="2  Mitra" panose="00000400000000000000" pitchFamily="2" charset="-78"/>
              </a:rPr>
              <a:t>روش خوراکی :</a:t>
            </a:r>
          </a:p>
          <a:p>
            <a:pPr algn="r" rtl="1" eaLnBrk="1" hangingPunct="1">
              <a:buClr>
                <a:srgbClr val="00B050"/>
              </a:buClr>
              <a:buSzPct val="120000"/>
              <a:buFont typeface="Wingdings" panose="05000000000000000000" pitchFamily="2" charset="2"/>
              <a:buChar char="E"/>
            </a:pPr>
            <a:r>
              <a:rPr lang="en-US" altLang="en-US" sz="3200" dirty="0" smtClean="0">
                <a:solidFill>
                  <a:schemeClr val="tx1"/>
                </a:solidFill>
                <a:cs typeface="2  Mitra" panose="00000400000000000000" pitchFamily="2" charset="-78"/>
              </a:rPr>
              <a:t> </a:t>
            </a:r>
            <a:r>
              <a:rPr lang="fa-IR" altLang="en-US" sz="3200" b="1" dirty="0" smtClean="0">
                <a:solidFill>
                  <a:schemeClr val="tx1"/>
                </a:solidFill>
                <a:cs typeface="2  Mitra" panose="00000400000000000000" pitchFamily="2" charset="-78"/>
              </a:rPr>
              <a:t>افزودن فلوراید به آب آشامیدنی </a:t>
            </a:r>
          </a:p>
          <a:p>
            <a:pPr algn="r" rtl="1" eaLnBrk="1" hangingPunct="1">
              <a:buClr>
                <a:srgbClr val="00B050"/>
              </a:buClr>
              <a:buSzPct val="120000"/>
              <a:buFont typeface="Wingdings" panose="05000000000000000000" pitchFamily="2" charset="2"/>
              <a:buChar char="E"/>
            </a:pPr>
            <a:r>
              <a:rPr lang="en-US" altLang="en-US" sz="3200" b="1" dirty="0" smtClean="0">
                <a:solidFill>
                  <a:schemeClr val="tx1"/>
                </a:solidFill>
                <a:cs typeface="2  Mitra" panose="00000400000000000000" pitchFamily="2" charset="-78"/>
              </a:rPr>
              <a:t> </a:t>
            </a:r>
            <a:r>
              <a:rPr lang="fa-IR" altLang="en-US" sz="3200" b="1" dirty="0" smtClean="0">
                <a:solidFill>
                  <a:schemeClr val="tx1"/>
                </a:solidFill>
                <a:cs typeface="2  Mitra" panose="00000400000000000000" pitchFamily="2" charset="-78"/>
              </a:rPr>
              <a:t>افزودن فلوراید به نمک ،شیر و ....</a:t>
            </a:r>
          </a:p>
          <a:p>
            <a:pPr algn="r" rtl="1" eaLnBrk="1" hangingPunct="1">
              <a:buClr>
                <a:srgbClr val="00B050"/>
              </a:buClr>
              <a:buSzPct val="120000"/>
              <a:buFont typeface="Wingdings" panose="05000000000000000000" pitchFamily="2" charset="2"/>
              <a:buChar char="E"/>
            </a:pPr>
            <a:r>
              <a:rPr lang="en-US" altLang="en-US" sz="3200" b="1" dirty="0" smtClean="0">
                <a:solidFill>
                  <a:schemeClr val="tx1"/>
                </a:solidFill>
                <a:cs typeface="2  Mitra" panose="00000400000000000000" pitchFamily="2" charset="-78"/>
              </a:rPr>
              <a:t> </a:t>
            </a:r>
            <a:r>
              <a:rPr lang="fa-IR" altLang="en-US" sz="3200" b="1" dirty="0" smtClean="0">
                <a:solidFill>
                  <a:schemeClr val="tx1"/>
                </a:solidFill>
                <a:cs typeface="2  Mitra" panose="00000400000000000000" pitchFamily="2" charset="-78"/>
              </a:rPr>
              <a:t>استفاده از قرص و قطره فلوراید </a:t>
            </a:r>
          </a:p>
          <a:p>
            <a:pPr algn="r" rtl="1" eaLnBrk="1" hangingPunct="1"/>
            <a:endParaRPr lang="en-US" altLang="en-US" sz="3200" dirty="0" smtClean="0">
              <a:cs typeface="2  Mitra" panose="00000400000000000000" pitchFamily="2" charset="-78"/>
            </a:endParaRPr>
          </a:p>
        </p:txBody>
      </p:sp>
      <p:sp>
        <p:nvSpPr>
          <p:cNvPr id="5" name="Title 3"/>
          <p:cNvSpPr txBox="1">
            <a:spLocks/>
          </p:cNvSpPr>
          <p:nvPr/>
        </p:nvSpPr>
        <p:spPr>
          <a:xfrm>
            <a:off x="1220775" y="381000"/>
            <a:ext cx="6912000" cy="685800"/>
          </a:xfrm>
          <a:prstGeom prst="roundRect">
            <a:avLst/>
          </a:prstGeom>
          <a:ln w="28575" cap="flat" cmpd="sng" algn="ctr">
            <a:solidFill>
              <a:srgbClr val="00B050"/>
            </a:solidFill>
            <a:prstDash val="solid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1">
              <a:defRPr sz="216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2  Mitra" pitchFamily="2" charset="-78"/>
              </a:defRPr>
            </a:pPr>
            <a:r>
              <a:rPr lang="fa-IR" altLang="en-US" sz="4000" dirty="0">
                <a:solidFill>
                  <a:srgbClr val="FF0000"/>
                </a:solidFill>
                <a:cs typeface="2  Titr" pitchFamily="2" charset="-78"/>
              </a:rPr>
              <a:t>روش های مختلف استفاده از فلوراید</a:t>
            </a:r>
            <a:endParaRPr lang="fa-IR" sz="4000" b="1" dirty="0">
              <a:solidFill>
                <a:srgbClr val="FF0000"/>
              </a:solidFill>
              <a:cs typeface="2  Titr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54005866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fractur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501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84888" y="4911319"/>
            <a:ext cx="2859087" cy="1786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502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43250" y="4911071"/>
            <a:ext cx="2724150" cy="17850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503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388" y="4911071"/>
            <a:ext cx="2736850" cy="17850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500063" y="1203885"/>
            <a:ext cx="8214938" cy="23083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rtl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7F7F7F"/>
                </a:solidFill>
                <a:latin typeface="Century Gothic" panose="020B0502020202020204" pitchFamily="34" charset="0"/>
                <a:cs typeface="Times New Roman" panose="02020603050405020304" pitchFamily="18" charset="0"/>
              </a:defRPr>
            </a:lvl1pPr>
            <a:lvl2pPr marL="742950" indent="-285750" algn="r" rtl="1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Century Gothic" panose="020B0502020202020204" pitchFamily="34" charset="0"/>
                <a:cs typeface="Times New Roman" panose="02020603050405020304" pitchFamily="18" charset="0"/>
              </a:defRPr>
            </a:lvl2pPr>
            <a:lvl3pPr marL="1143000" indent="-228600" algn="r" rtl="1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  <a:cs typeface="Times New Roman" panose="02020603050405020304" pitchFamily="18" charset="0"/>
              </a:defRPr>
            </a:lvl3pPr>
            <a:lvl4pPr marL="1600200" indent="-228600" algn="r" rtl="1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Century Gothic" panose="020B0502020202020204" pitchFamily="34" charset="0"/>
                <a:cs typeface="Times New Roman" panose="02020603050405020304" pitchFamily="18" charset="0"/>
              </a:defRPr>
            </a:lvl4pPr>
            <a:lvl5pPr marL="2057400" indent="-228600" algn="r" rtl="1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  <a:cs typeface="Times New Roman" panose="02020603050405020304" pitchFamily="18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  <a:cs typeface="Times New Roman" panose="02020603050405020304" pitchFamily="18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  <a:cs typeface="Times New Roman" panose="02020603050405020304" pitchFamily="18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  <a:cs typeface="Times New Roman" panose="02020603050405020304" pitchFamily="18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  <a:cs typeface="Times New Roman" panose="02020603050405020304" pitchFamily="18" charset="0"/>
              </a:defRPr>
            </a:lvl9pPr>
          </a:lstStyle>
          <a:p>
            <a:pPr algn="just" eaLnBrk="1" hangingPunct="1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lang="fa-IR" altLang="en-US" sz="2000" b="1" dirty="0">
                <a:solidFill>
                  <a:schemeClr val="tx1"/>
                </a:solidFill>
                <a:cs typeface="2  Mitra" panose="00000400000000000000" pitchFamily="2" charset="-78"/>
              </a:rPr>
              <a:t>اگر </a:t>
            </a:r>
            <a:r>
              <a:rPr lang="fa-IR" altLang="en-US" sz="2000" b="1" dirty="0" smtClean="0">
                <a:solidFill>
                  <a:schemeClr val="tx1"/>
                </a:solidFill>
                <a:cs typeface="2  Mitra" panose="00000400000000000000" pitchFamily="2" charset="-78"/>
              </a:rPr>
              <a:t>مقدار </a:t>
            </a:r>
            <a:r>
              <a:rPr lang="fa-IR" altLang="en-US" sz="2000" b="1" dirty="0">
                <a:solidFill>
                  <a:srgbClr val="CC00FF"/>
                </a:solidFill>
                <a:cs typeface="2  Mitra" panose="00000400000000000000" pitchFamily="2" charset="-78"/>
              </a:rPr>
              <a:t>فلوراید آب آشامیدنی </a:t>
            </a:r>
            <a:r>
              <a:rPr lang="fa-IR" altLang="en-US" sz="2000" b="1" dirty="0">
                <a:solidFill>
                  <a:schemeClr val="tx1"/>
                </a:solidFill>
                <a:cs typeface="2  Mitra" panose="00000400000000000000" pitchFamily="2" charset="-78"/>
              </a:rPr>
              <a:t>یک منطقه بیش از </a:t>
            </a:r>
            <a:r>
              <a:rPr lang="en-US" altLang="en-US" sz="2000" b="1" dirty="0">
                <a:solidFill>
                  <a:srgbClr val="FF0000"/>
                </a:solidFill>
                <a:cs typeface="2  Mitra" panose="00000400000000000000" pitchFamily="2" charset="-78"/>
              </a:rPr>
              <a:t>ppm</a:t>
            </a:r>
            <a:r>
              <a:rPr lang="fa-IR" altLang="en-US" sz="2000" b="1" dirty="0">
                <a:solidFill>
                  <a:srgbClr val="FF0000"/>
                </a:solidFill>
                <a:cs typeface="2  Mitra" panose="00000400000000000000" pitchFamily="2" charset="-78"/>
              </a:rPr>
              <a:t>2  و یا </a:t>
            </a:r>
            <a:r>
              <a:rPr lang="fa-IR" altLang="en-US" sz="2000" b="1" dirty="0">
                <a:solidFill>
                  <a:schemeClr val="tx1"/>
                </a:solidFill>
                <a:cs typeface="2  Mitra" panose="00000400000000000000" pitchFamily="2" charset="-78"/>
              </a:rPr>
              <a:t>بیشتر باشد نقاط سفید رنگ ماتی روی دندان ها دیده می شود یا دندان ها </a:t>
            </a:r>
            <a:r>
              <a:rPr lang="fa-IR" altLang="en-US" sz="2000" b="1" dirty="0">
                <a:solidFill>
                  <a:srgbClr val="00B0F0"/>
                </a:solidFill>
                <a:cs typeface="2  Mitra" panose="00000400000000000000" pitchFamily="2" charset="-78"/>
              </a:rPr>
              <a:t>زرد و قهوه ای </a:t>
            </a:r>
            <a:r>
              <a:rPr lang="fa-IR" altLang="en-US" sz="2000" b="1" dirty="0">
                <a:solidFill>
                  <a:schemeClr val="tx1"/>
                </a:solidFill>
                <a:cs typeface="2  Mitra" panose="00000400000000000000" pitchFamily="2" charset="-78"/>
              </a:rPr>
              <a:t>رنگ می شوند که به این حالت</a:t>
            </a:r>
            <a:r>
              <a:rPr lang="fa-IR" altLang="en-US" sz="2000" b="1" dirty="0">
                <a:solidFill>
                  <a:srgbClr val="C00000"/>
                </a:solidFill>
                <a:cs typeface="2  Mitra" panose="00000400000000000000" pitchFamily="2" charset="-78"/>
              </a:rPr>
              <a:t> فلوروزیس </a:t>
            </a:r>
            <a:r>
              <a:rPr lang="fa-IR" altLang="en-US" sz="2000" b="1" dirty="0">
                <a:solidFill>
                  <a:schemeClr val="tx1"/>
                </a:solidFill>
                <a:cs typeface="2  Mitra" panose="00000400000000000000" pitchFamily="2" charset="-78"/>
              </a:rPr>
              <a:t>می گویند. وقتی فلوروزیس شدید باشد، </a:t>
            </a:r>
            <a:r>
              <a:rPr lang="fa-IR" altLang="en-US" sz="2000" b="1" dirty="0">
                <a:solidFill>
                  <a:srgbClr val="FF0000"/>
                </a:solidFill>
                <a:cs typeface="2  Mitra" panose="00000400000000000000" pitchFamily="2" charset="-78"/>
              </a:rPr>
              <a:t>مینای دندان</a:t>
            </a:r>
            <a:r>
              <a:rPr lang="fa-IR" altLang="en-US" sz="2000" b="1" dirty="0">
                <a:solidFill>
                  <a:schemeClr val="tx1"/>
                </a:solidFill>
                <a:cs typeface="2  Mitra" panose="00000400000000000000" pitchFamily="2" charset="-78"/>
              </a:rPr>
              <a:t> </a:t>
            </a:r>
            <a:r>
              <a:rPr lang="fa-IR" altLang="en-US" sz="2000" b="1" dirty="0">
                <a:solidFill>
                  <a:srgbClr val="00B050"/>
                </a:solidFill>
                <a:cs typeface="2  Mitra" panose="00000400000000000000" pitchFamily="2" charset="-78"/>
              </a:rPr>
              <a:t>نرم</a:t>
            </a:r>
            <a:r>
              <a:rPr lang="fa-IR" altLang="en-US" sz="2000" b="1" dirty="0">
                <a:solidFill>
                  <a:schemeClr val="tx1"/>
                </a:solidFill>
                <a:cs typeface="2  Mitra" panose="00000400000000000000" pitchFamily="2" charset="-78"/>
              </a:rPr>
              <a:t> و مانند </a:t>
            </a:r>
            <a:r>
              <a:rPr lang="fa-IR" altLang="en-US" sz="2000" b="1" dirty="0">
                <a:solidFill>
                  <a:srgbClr val="00B050"/>
                </a:solidFill>
                <a:cs typeface="2  Mitra" panose="00000400000000000000" pitchFamily="2" charset="-78"/>
              </a:rPr>
              <a:t>سنگ پا، سوراخ </a:t>
            </a:r>
            <a:r>
              <a:rPr lang="fa-IR" altLang="en-US" sz="2000" b="1" dirty="0">
                <a:solidFill>
                  <a:schemeClr val="tx1"/>
                </a:solidFill>
                <a:cs typeface="2  Mitra" panose="00000400000000000000" pitchFamily="2" charset="-78"/>
              </a:rPr>
              <a:t>می شود. </a:t>
            </a:r>
          </a:p>
        </p:txBody>
      </p:sp>
      <p:sp>
        <p:nvSpPr>
          <p:cNvPr id="45063" name="TextBox 1"/>
          <p:cNvSpPr txBox="1">
            <a:spLocks noChangeArrowheads="1"/>
          </p:cNvSpPr>
          <p:nvPr/>
        </p:nvSpPr>
        <p:spPr bwMode="auto">
          <a:xfrm>
            <a:off x="6588125" y="4435100"/>
            <a:ext cx="20955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algn="r" rtl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7F7F7F"/>
                </a:solidFill>
                <a:latin typeface="Century Gothic" panose="020B0502020202020204" pitchFamily="34" charset="0"/>
                <a:cs typeface="Times New Roman" panose="02020603050405020304" pitchFamily="18" charset="0"/>
              </a:defRPr>
            </a:lvl1pPr>
            <a:lvl2pPr marL="742950" indent="-285750" algn="r" rtl="1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Century Gothic" panose="020B0502020202020204" pitchFamily="34" charset="0"/>
                <a:cs typeface="Times New Roman" panose="02020603050405020304" pitchFamily="18" charset="0"/>
              </a:defRPr>
            </a:lvl2pPr>
            <a:lvl3pPr marL="1143000" indent="-228600" algn="r" rtl="1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  <a:cs typeface="Times New Roman" panose="02020603050405020304" pitchFamily="18" charset="0"/>
              </a:defRPr>
            </a:lvl3pPr>
            <a:lvl4pPr marL="1600200" indent="-228600" algn="r" rtl="1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Century Gothic" panose="020B0502020202020204" pitchFamily="34" charset="0"/>
                <a:cs typeface="Times New Roman" panose="02020603050405020304" pitchFamily="18" charset="0"/>
              </a:defRPr>
            </a:lvl4pPr>
            <a:lvl5pPr marL="2057400" indent="-228600" algn="r" rtl="1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  <a:cs typeface="Times New Roman" panose="02020603050405020304" pitchFamily="18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  <a:cs typeface="Times New Roman" panose="02020603050405020304" pitchFamily="18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  <a:cs typeface="Times New Roman" panose="02020603050405020304" pitchFamily="18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  <a:cs typeface="Times New Roman" panose="02020603050405020304" pitchFamily="18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  <a:cs typeface="Times New Roman" panose="02020603050405020304" pitchFamily="18" charset="0"/>
              </a:defRPr>
            </a:lvl9pPr>
          </a:lstStyle>
          <a:p>
            <a:pPr algn="ctr" rtl="0">
              <a:spcBef>
                <a:spcPct val="0"/>
              </a:spcBef>
              <a:buFontTx/>
              <a:buNone/>
            </a:pPr>
            <a:r>
              <a:rPr lang="fa-IR" altLang="en-US" sz="1800" dirty="0">
                <a:solidFill>
                  <a:srgbClr val="00B0F0"/>
                </a:solidFill>
                <a:latin typeface="Tahoma" panose="020B0604030504040204" pitchFamily="34" charset="0"/>
                <a:cs typeface="2  Titr" panose="00000700000000000000" pitchFamily="2" charset="-78"/>
              </a:rPr>
              <a:t>فلوروزیس خفیف</a:t>
            </a:r>
            <a:endParaRPr lang="en-US" altLang="en-US" sz="1800" dirty="0">
              <a:solidFill>
                <a:srgbClr val="00B0F0"/>
              </a:solidFill>
              <a:latin typeface="Tahoma" panose="020B0604030504040204" pitchFamily="34" charset="0"/>
              <a:cs typeface="2  Titr" panose="00000700000000000000" pitchFamily="2" charset="-78"/>
            </a:endParaRPr>
          </a:p>
        </p:txBody>
      </p:sp>
      <p:sp>
        <p:nvSpPr>
          <p:cNvPr id="45064" name="TextBox 7"/>
          <p:cNvSpPr txBox="1">
            <a:spLocks noChangeArrowheads="1"/>
          </p:cNvSpPr>
          <p:nvPr/>
        </p:nvSpPr>
        <p:spPr bwMode="auto">
          <a:xfrm>
            <a:off x="3503613" y="4363663"/>
            <a:ext cx="2093912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algn="r" rtl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7F7F7F"/>
                </a:solidFill>
                <a:latin typeface="Century Gothic" panose="020B0502020202020204" pitchFamily="34" charset="0"/>
                <a:cs typeface="Times New Roman" panose="02020603050405020304" pitchFamily="18" charset="0"/>
              </a:defRPr>
            </a:lvl1pPr>
            <a:lvl2pPr marL="742950" indent="-285750" algn="r" rtl="1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Century Gothic" panose="020B0502020202020204" pitchFamily="34" charset="0"/>
                <a:cs typeface="Times New Roman" panose="02020603050405020304" pitchFamily="18" charset="0"/>
              </a:defRPr>
            </a:lvl2pPr>
            <a:lvl3pPr marL="1143000" indent="-228600" algn="r" rtl="1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  <a:cs typeface="Times New Roman" panose="02020603050405020304" pitchFamily="18" charset="0"/>
              </a:defRPr>
            </a:lvl3pPr>
            <a:lvl4pPr marL="1600200" indent="-228600" algn="r" rtl="1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Century Gothic" panose="020B0502020202020204" pitchFamily="34" charset="0"/>
                <a:cs typeface="Times New Roman" panose="02020603050405020304" pitchFamily="18" charset="0"/>
              </a:defRPr>
            </a:lvl4pPr>
            <a:lvl5pPr marL="2057400" indent="-228600" algn="r" rtl="1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  <a:cs typeface="Times New Roman" panose="02020603050405020304" pitchFamily="18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  <a:cs typeface="Times New Roman" panose="02020603050405020304" pitchFamily="18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  <a:cs typeface="Times New Roman" panose="02020603050405020304" pitchFamily="18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  <a:cs typeface="Times New Roman" panose="02020603050405020304" pitchFamily="18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  <a:cs typeface="Times New Roman" panose="02020603050405020304" pitchFamily="18" charset="0"/>
              </a:defRPr>
            </a:lvl9pPr>
          </a:lstStyle>
          <a:p>
            <a:pPr algn="ctr" rtl="0">
              <a:spcBef>
                <a:spcPct val="0"/>
              </a:spcBef>
              <a:buFontTx/>
              <a:buNone/>
            </a:pPr>
            <a:r>
              <a:rPr lang="fa-IR" altLang="en-US" sz="1800" dirty="0">
                <a:solidFill>
                  <a:schemeClr val="tx2">
                    <a:lumMod val="60000"/>
                    <a:lumOff val="40000"/>
                  </a:schemeClr>
                </a:solidFill>
                <a:latin typeface="Tahoma" panose="020B0604030504040204" pitchFamily="34" charset="0"/>
                <a:cs typeface="2  Titr" panose="00000700000000000000" pitchFamily="2" charset="-78"/>
              </a:rPr>
              <a:t>فلوروزیس متوسط</a:t>
            </a:r>
            <a:endParaRPr lang="en-US" altLang="en-US" sz="1800" dirty="0">
              <a:solidFill>
                <a:schemeClr val="tx2">
                  <a:lumMod val="60000"/>
                  <a:lumOff val="40000"/>
                </a:schemeClr>
              </a:solidFill>
              <a:latin typeface="Tahoma" panose="020B0604030504040204" pitchFamily="34" charset="0"/>
              <a:cs typeface="2  Titr" panose="00000700000000000000" pitchFamily="2" charset="-78"/>
            </a:endParaRPr>
          </a:p>
        </p:txBody>
      </p:sp>
      <p:sp>
        <p:nvSpPr>
          <p:cNvPr id="45065" name="TextBox 8"/>
          <p:cNvSpPr txBox="1">
            <a:spLocks noChangeArrowheads="1"/>
          </p:cNvSpPr>
          <p:nvPr/>
        </p:nvSpPr>
        <p:spPr bwMode="auto">
          <a:xfrm>
            <a:off x="500063" y="4363663"/>
            <a:ext cx="20955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algn="r" rtl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7F7F7F"/>
                </a:solidFill>
                <a:latin typeface="Century Gothic" panose="020B0502020202020204" pitchFamily="34" charset="0"/>
                <a:cs typeface="Times New Roman" panose="02020603050405020304" pitchFamily="18" charset="0"/>
              </a:defRPr>
            </a:lvl1pPr>
            <a:lvl2pPr marL="742950" indent="-285750" algn="r" rtl="1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Century Gothic" panose="020B0502020202020204" pitchFamily="34" charset="0"/>
                <a:cs typeface="Times New Roman" panose="02020603050405020304" pitchFamily="18" charset="0"/>
              </a:defRPr>
            </a:lvl2pPr>
            <a:lvl3pPr marL="1143000" indent="-228600" algn="r" rtl="1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  <a:cs typeface="Times New Roman" panose="02020603050405020304" pitchFamily="18" charset="0"/>
              </a:defRPr>
            </a:lvl3pPr>
            <a:lvl4pPr marL="1600200" indent="-228600" algn="r" rtl="1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Century Gothic" panose="020B0502020202020204" pitchFamily="34" charset="0"/>
                <a:cs typeface="Times New Roman" panose="02020603050405020304" pitchFamily="18" charset="0"/>
              </a:defRPr>
            </a:lvl4pPr>
            <a:lvl5pPr marL="2057400" indent="-228600" algn="r" rtl="1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  <a:cs typeface="Times New Roman" panose="02020603050405020304" pitchFamily="18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  <a:cs typeface="Times New Roman" panose="02020603050405020304" pitchFamily="18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  <a:cs typeface="Times New Roman" panose="02020603050405020304" pitchFamily="18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  <a:cs typeface="Times New Roman" panose="02020603050405020304" pitchFamily="18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  <a:cs typeface="Times New Roman" panose="02020603050405020304" pitchFamily="18" charset="0"/>
              </a:defRPr>
            </a:lvl9pPr>
          </a:lstStyle>
          <a:p>
            <a:pPr algn="ctr" rtl="0">
              <a:spcBef>
                <a:spcPct val="0"/>
              </a:spcBef>
              <a:buFontTx/>
              <a:buNone/>
            </a:pPr>
            <a:r>
              <a:rPr lang="fa-IR" altLang="en-US" sz="1800" dirty="0">
                <a:solidFill>
                  <a:srgbClr val="0066FF"/>
                </a:solidFill>
                <a:latin typeface="Tahoma" panose="020B0604030504040204" pitchFamily="34" charset="0"/>
                <a:cs typeface="2  Titr" panose="00000700000000000000" pitchFamily="2" charset="-78"/>
              </a:rPr>
              <a:t>فلوروزیس شدید</a:t>
            </a:r>
            <a:endParaRPr lang="en-US" altLang="en-US" sz="1800" dirty="0">
              <a:solidFill>
                <a:srgbClr val="0066FF"/>
              </a:solidFill>
              <a:latin typeface="Tahoma" panose="020B0604030504040204" pitchFamily="34" charset="0"/>
              <a:cs typeface="2  Titr" panose="00000700000000000000" pitchFamily="2" charset="-78"/>
            </a:endParaRPr>
          </a:p>
        </p:txBody>
      </p:sp>
      <p:sp>
        <p:nvSpPr>
          <p:cNvPr id="10" name="Title 3"/>
          <p:cNvSpPr txBox="1">
            <a:spLocks/>
          </p:cNvSpPr>
          <p:nvPr/>
        </p:nvSpPr>
        <p:spPr>
          <a:xfrm>
            <a:off x="2700125" y="495627"/>
            <a:ext cx="3888000" cy="685800"/>
          </a:xfrm>
          <a:prstGeom prst="roundRect">
            <a:avLst/>
          </a:prstGeom>
          <a:ln w="28575" cap="flat" cmpd="sng" algn="ctr">
            <a:solidFill>
              <a:srgbClr val="00B050"/>
            </a:solidFill>
            <a:prstDash val="solid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1">
              <a:defRPr sz="216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2  Mitra" pitchFamily="2" charset="-78"/>
              </a:defRPr>
            </a:pPr>
            <a:r>
              <a:rPr lang="fa-IR" altLang="en-US" sz="4000" dirty="0">
                <a:solidFill>
                  <a:srgbClr val="FF0000"/>
                </a:solidFill>
                <a:cs typeface="2  Titr" pitchFamily="2" charset="-78"/>
              </a:rPr>
              <a:t>فلوروزیس چیست؟</a:t>
            </a:r>
            <a:endParaRPr lang="fa-IR" sz="4000" b="1" dirty="0">
              <a:solidFill>
                <a:srgbClr val="FF0000"/>
              </a:solidFill>
              <a:cs typeface="2  Titr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575185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r"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ubtitle 2"/>
          <p:cNvSpPr txBox="1">
            <a:spLocks/>
          </p:cNvSpPr>
          <p:nvPr/>
        </p:nvSpPr>
        <p:spPr bwMode="auto">
          <a:xfrm>
            <a:off x="533400" y="777875"/>
            <a:ext cx="8001000" cy="539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None/>
              <a:defRPr sz="3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2"/>
              </a:buBlip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2"/>
              </a:buBlip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Blip>
                <a:blip r:embed="rId2"/>
              </a:buBlip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Blip>
                <a:blip r:embed="rId2"/>
              </a:buBlip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Blip>
                <a:blip r:embed="rId2"/>
              </a:buBlip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Blip>
                <a:blip r:embed="rId2"/>
              </a:buBlip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9pPr>
          </a:lstStyle>
          <a:p>
            <a:pPr algn="just" rtl="1">
              <a:lnSpc>
                <a:spcPct val="150000"/>
              </a:lnSpc>
              <a:defRPr/>
            </a:pPr>
            <a:endParaRPr lang="fa-IR" sz="1800" b="1" kern="0" dirty="0" smtClean="0">
              <a:effectLst/>
              <a:cs typeface="2  Mitra" pitchFamily="2" charset="-78"/>
            </a:endParaRPr>
          </a:p>
          <a:p>
            <a:pPr algn="just" rtl="1">
              <a:lnSpc>
                <a:spcPct val="150000"/>
              </a:lnSpc>
              <a:defRPr/>
            </a:pPr>
            <a:r>
              <a:rPr lang="fa-IR" sz="1800" b="1" kern="0" dirty="0" smtClean="0">
                <a:solidFill>
                  <a:schemeClr val="tx1">
                    <a:lumMod val="25000"/>
                  </a:schemeClr>
                </a:solidFill>
                <a:effectLst/>
                <a:cs typeface="2  Mitra" pitchFamily="2" charset="-78"/>
              </a:rPr>
              <a:t>وارنیش فلوراید در جهان برای بیش از </a:t>
            </a:r>
            <a:r>
              <a:rPr lang="fa-IR" sz="1800" b="1" kern="0" dirty="0" smtClean="0">
                <a:solidFill>
                  <a:srgbClr val="0070C0"/>
                </a:solidFill>
                <a:effectLst/>
                <a:cs typeface="2  Mitra" pitchFamily="2" charset="-78"/>
              </a:rPr>
              <a:t>30 سال </a:t>
            </a:r>
            <a:r>
              <a:rPr lang="fa-IR" sz="1800" b="1" kern="0" dirty="0" smtClean="0">
                <a:solidFill>
                  <a:schemeClr val="tx1">
                    <a:lumMod val="25000"/>
                  </a:schemeClr>
                </a:solidFill>
                <a:effectLst/>
                <a:cs typeface="2  Mitra" pitchFamily="2" charset="-78"/>
              </a:rPr>
              <a:t>به عنوان یک ماده موثر جهت </a:t>
            </a:r>
            <a:r>
              <a:rPr lang="fa-IR" sz="1800" b="1" kern="0" dirty="0" smtClean="0">
                <a:solidFill>
                  <a:srgbClr val="00B050"/>
                </a:solidFill>
                <a:effectLst/>
                <a:cs typeface="2  Mitra" pitchFamily="2" charset="-78"/>
              </a:rPr>
              <a:t>پیشگیری از پوسیدگی دندان </a:t>
            </a:r>
            <a:r>
              <a:rPr lang="fa-IR" sz="1800" b="1" kern="0" dirty="0" smtClean="0">
                <a:solidFill>
                  <a:schemeClr val="tx1">
                    <a:lumMod val="25000"/>
                  </a:schemeClr>
                </a:solidFill>
                <a:effectLst/>
                <a:cs typeface="2  Mitra" pitchFamily="2" charset="-78"/>
              </a:rPr>
              <a:t>استفاده شده است.</a:t>
            </a:r>
          </a:p>
          <a:p>
            <a:pPr algn="just" rtl="1">
              <a:lnSpc>
                <a:spcPct val="150000"/>
              </a:lnSpc>
              <a:defRPr/>
            </a:pPr>
            <a:r>
              <a:rPr lang="fa-IR" sz="1800" b="1" kern="0" dirty="0" smtClean="0">
                <a:solidFill>
                  <a:schemeClr val="tx1">
                    <a:lumMod val="25000"/>
                  </a:schemeClr>
                </a:solidFill>
                <a:effectLst/>
                <a:cs typeface="2  Mitra" pitchFamily="2" charset="-78"/>
              </a:rPr>
              <a:t>در کودکان </a:t>
            </a:r>
            <a:r>
              <a:rPr lang="fa-IR" sz="1800" b="1" kern="0" dirty="0" smtClean="0">
                <a:solidFill>
                  <a:srgbClr val="FF00FF"/>
                </a:solidFill>
                <a:effectLst/>
                <a:cs typeface="2  Mitra" pitchFamily="2" charset="-78"/>
              </a:rPr>
              <a:t>(زیر 6 سال) </a:t>
            </a:r>
            <a:r>
              <a:rPr lang="fa-IR" sz="1800" b="1" kern="0" dirty="0" smtClean="0">
                <a:solidFill>
                  <a:schemeClr val="tx1">
                    <a:lumMod val="25000"/>
                  </a:schemeClr>
                </a:solidFill>
                <a:effectLst/>
                <a:cs typeface="2  Mitra" pitchFamily="2" charset="-78"/>
              </a:rPr>
              <a:t>استفاده از وارنیش فلوراید </a:t>
            </a:r>
            <a:r>
              <a:rPr lang="fa-IR" sz="1800" b="1" kern="0" dirty="0" smtClean="0">
                <a:solidFill>
                  <a:srgbClr val="FF0000"/>
                </a:solidFill>
                <a:effectLst/>
                <a:cs typeface="2  Mitra" pitchFamily="2" charset="-78"/>
              </a:rPr>
              <a:t>دوبار در سال </a:t>
            </a:r>
            <a:r>
              <a:rPr lang="fa-IR" sz="1800" b="1" kern="0" dirty="0" smtClean="0">
                <a:solidFill>
                  <a:schemeClr val="tx1">
                    <a:lumMod val="25000"/>
                  </a:schemeClr>
                </a:solidFill>
                <a:effectLst/>
                <a:cs typeface="2  Mitra" pitchFamily="2" charset="-78"/>
              </a:rPr>
              <a:t>روش </a:t>
            </a:r>
            <a:r>
              <a:rPr lang="fa-IR" sz="1800" b="1" kern="0" dirty="0" smtClean="0">
                <a:solidFill>
                  <a:srgbClr val="0066FF"/>
                </a:solidFill>
                <a:effectLst/>
                <a:cs typeface="2  Mitra" pitchFamily="2" charset="-78"/>
              </a:rPr>
              <a:t>ایمن</a:t>
            </a:r>
            <a:r>
              <a:rPr lang="fa-IR" sz="1800" b="1" kern="0" dirty="0" smtClean="0">
                <a:solidFill>
                  <a:schemeClr val="tx1">
                    <a:lumMod val="25000"/>
                  </a:schemeClr>
                </a:solidFill>
                <a:effectLst/>
                <a:cs typeface="2  Mitra" pitchFamily="2" charset="-78"/>
              </a:rPr>
              <a:t>، </a:t>
            </a:r>
            <a:r>
              <a:rPr lang="fa-IR" sz="1800" b="1" kern="0" dirty="0" smtClean="0">
                <a:solidFill>
                  <a:srgbClr val="0066FF"/>
                </a:solidFill>
                <a:effectLst/>
                <a:cs typeface="2  Mitra" pitchFamily="2" charset="-78"/>
              </a:rPr>
              <a:t>بی خطر</a:t>
            </a:r>
            <a:r>
              <a:rPr lang="fa-IR" sz="1800" b="1" kern="0" dirty="0" smtClean="0">
                <a:effectLst/>
                <a:cs typeface="2  Mitra" pitchFamily="2" charset="-78"/>
              </a:rPr>
              <a:t>،</a:t>
            </a:r>
            <a:r>
              <a:rPr lang="fa-IR" sz="1800" b="1" kern="0" dirty="0" smtClean="0">
                <a:solidFill>
                  <a:srgbClr val="0066FF"/>
                </a:solidFill>
                <a:effectLst/>
                <a:cs typeface="2  Mitra" pitchFamily="2" charset="-78"/>
              </a:rPr>
              <a:t> بدون درد و موثر </a:t>
            </a:r>
            <a:r>
              <a:rPr lang="fa-IR" sz="1800" b="1" kern="0" dirty="0" smtClean="0">
                <a:solidFill>
                  <a:schemeClr val="tx1">
                    <a:lumMod val="25000"/>
                  </a:schemeClr>
                </a:solidFill>
                <a:effectLst/>
                <a:cs typeface="2  Mitra" pitchFamily="2" charset="-78"/>
              </a:rPr>
              <a:t>در کاهش پوسیدگی  است.</a:t>
            </a:r>
          </a:p>
          <a:p>
            <a:pPr algn="just" rtl="1">
              <a:lnSpc>
                <a:spcPct val="150000"/>
              </a:lnSpc>
              <a:defRPr/>
            </a:pPr>
            <a:r>
              <a:rPr lang="fa-IR" sz="1800" b="1" kern="0" dirty="0" smtClean="0">
                <a:solidFill>
                  <a:schemeClr val="tx1">
                    <a:lumMod val="25000"/>
                  </a:schemeClr>
                </a:solidFill>
                <a:effectLst/>
                <a:cs typeface="2  Mitra" pitchFamily="2" charset="-78"/>
              </a:rPr>
              <a:t>وارنیش فلوراید توسط دندانپزشک یا بهداشتکار دهان و دندان به راحتی به وسیله برس های یکبارمصرف بر روی دندان های کودک مالیده می شود.</a:t>
            </a:r>
          </a:p>
          <a:p>
            <a:pPr algn="just" rtl="1">
              <a:lnSpc>
                <a:spcPct val="150000"/>
              </a:lnSpc>
              <a:defRPr/>
            </a:pPr>
            <a:r>
              <a:rPr lang="fa-IR" sz="1800" b="1" kern="0" dirty="0" smtClean="0">
                <a:solidFill>
                  <a:schemeClr val="tx1">
                    <a:lumMod val="25000"/>
                  </a:schemeClr>
                </a:solidFill>
                <a:effectLst/>
                <a:cs typeface="2  Mitra" pitchFamily="2" charset="-78"/>
              </a:rPr>
              <a:t>وارنیش های فلوراید باعث </a:t>
            </a:r>
            <a:r>
              <a:rPr lang="fa-IR" sz="1800" b="1" kern="0" dirty="0" smtClean="0">
                <a:solidFill>
                  <a:srgbClr val="00B050"/>
                </a:solidFill>
                <a:effectLst/>
                <a:cs typeface="2  Mitra" pitchFamily="2" charset="-78"/>
              </a:rPr>
              <a:t>تغییر رنگ دندان، </a:t>
            </a:r>
            <a:r>
              <a:rPr lang="fa-IR" sz="1800" b="1" kern="0" dirty="0" smtClean="0">
                <a:solidFill>
                  <a:schemeClr val="tx1">
                    <a:lumMod val="25000"/>
                  </a:schemeClr>
                </a:solidFill>
                <a:effectLst/>
                <a:cs typeface="2  Mitra" pitchFamily="2" charset="-78"/>
              </a:rPr>
              <a:t>به رنگ زرد می گردد. که </a:t>
            </a:r>
            <a:r>
              <a:rPr lang="fa-IR" sz="1800" b="1" kern="0" dirty="0" smtClean="0">
                <a:solidFill>
                  <a:srgbClr val="CC00FF"/>
                </a:solidFill>
                <a:effectLst/>
                <a:cs typeface="2  Mitra" pitchFamily="2" charset="-78"/>
              </a:rPr>
              <a:t>موقتی</a:t>
            </a:r>
            <a:r>
              <a:rPr lang="fa-IR" sz="1800" b="1" kern="0" dirty="0" smtClean="0">
                <a:solidFill>
                  <a:schemeClr val="tx1">
                    <a:lumMod val="25000"/>
                  </a:schemeClr>
                </a:solidFill>
                <a:effectLst/>
                <a:cs typeface="2  Mitra" pitchFamily="2" charset="-78"/>
              </a:rPr>
              <a:t> بوده و با پاک شدن وارنیش از سطح دندان این </a:t>
            </a:r>
            <a:r>
              <a:rPr lang="fa-IR" sz="1800" b="1" kern="0" dirty="0" smtClean="0">
                <a:solidFill>
                  <a:srgbClr val="FF0000"/>
                </a:solidFill>
                <a:effectLst/>
                <a:cs typeface="2  Mitra" pitchFamily="2" charset="-78"/>
              </a:rPr>
              <a:t>تغییر رنگ از بین </a:t>
            </a:r>
            <a:r>
              <a:rPr lang="fa-IR" sz="1800" b="1" kern="0" dirty="0">
                <a:solidFill>
                  <a:srgbClr val="FF0000"/>
                </a:solidFill>
                <a:effectLst/>
                <a:cs typeface="2  Mitra" pitchFamily="2" charset="-78"/>
              </a:rPr>
              <a:t>می رود.</a:t>
            </a:r>
          </a:p>
        </p:txBody>
      </p:sp>
      <p:sp>
        <p:nvSpPr>
          <p:cNvPr id="10" name="Title 3"/>
          <p:cNvSpPr txBox="1">
            <a:spLocks/>
          </p:cNvSpPr>
          <p:nvPr/>
        </p:nvSpPr>
        <p:spPr>
          <a:xfrm>
            <a:off x="2895600" y="382588"/>
            <a:ext cx="3888000" cy="685800"/>
          </a:xfrm>
          <a:prstGeom prst="roundRect">
            <a:avLst/>
          </a:prstGeom>
          <a:ln w="28575" cap="flat" cmpd="sng" algn="ctr">
            <a:solidFill>
              <a:srgbClr val="00B050"/>
            </a:solidFill>
            <a:prstDash val="solid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1">
              <a:defRPr sz="216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2  Mitra" pitchFamily="2" charset="-78"/>
              </a:defRPr>
            </a:pPr>
            <a:r>
              <a:rPr lang="fa-IR" altLang="en-US" sz="4000" dirty="0" smtClean="0">
                <a:solidFill>
                  <a:srgbClr val="FF0000"/>
                </a:solidFill>
                <a:cs typeface="2  Titr" pitchFamily="2" charset="-78"/>
              </a:rPr>
              <a:t>وارنیش فلوراید</a:t>
            </a:r>
            <a:endParaRPr lang="fa-IR" sz="4000" b="1" dirty="0">
              <a:solidFill>
                <a:srgbClr val="FF0000"/>
              </a:solidFill>
              <a:cs typeface="2  Titr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175784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5" name="Picture 4" descr="Copy of CAWVUNU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5088"/>
            <a:ext cx="1346200" cy="11361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9" name="Diagram 8"/>
          <p:cNvGraphicFramePr/>
          <p:nvPr>
            <p:extLst>
              <p:ext uri="{D42A27DB-BD31-4B8C-83A1-F6EECF244321}">
                <p14:modId xmlns:p14="http://schemas.microsoft.com/office/powerpoint/2010/main" val="294192875"/>
              </p:ext>
            </p:extLst>
          </p:nvPr>
        </p:nvGraphicFramePr>
        <p:xfrm>
          <a:off x="140947" y="1599362"/>
          <a:ext cx="3262314" cy="24057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Rectangle 1"/>
          <p:cNvSpPr/>
          <p:nvPr/>
        </p:nvSpPr>
        <p:spPr>
          <a:xfrm>
            <a:off x="494680" y="1201222"/>
            <a:ext cx="216024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fa-IR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FF00FF"/>
                </a:solidFill>
                <a:cs typeface="2  Mitra" panose="00000400000000000000" pitchFamily="2" charset="-78"/>
              </a:rPr>
              <a:t>اهمیت وارنیش سدیم فلوراید</a:t>
            </a:r>
            <a:endParaRPr lang="en-US" dirty="0">
              <a:solidFill>
                <a:srgbClr val="FF00FF"/>
              </a:solidFill>
              <a:cs typeface="2  Mitra" panose="00000400000000000000" pitchFamily="2" charset="-78"/>
            </a:endParaRPr>
          </a:p>
        </p:txBody>
      </p:sp>
      <p:sp>
        <p:nvSpPr>
          <p:cNvPr id="13" name="Subtitle 2"/>
          <p:cNvSpPr txBox="1">
            <a:spLocks/>
          </p:cNvSpPr>
          <p:nvPr/>
        </p:nvSpPr>
        <p:spPr bwMode="auto">
          <a:xfrm>
            <a:off x="3403262" y="777875"/>
            <a:ext cx="5593102" cy="5891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None/>
              <a:defRPr sz="3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8"/>
              </a:buBlip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8"/>
              </a:buBlip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Blip>
                <a:blip r:embed="rId8"/>
              </a:buBlip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Blip>
                <a:blip r:embed="rId8"/>
              </a:buBlip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Blip>
                <a:blip r:embed="rId8"/>
              </a:buBlip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Blip>
                <a:blip r:embed="rId8"/>
              </a:buBlip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9pPr>
          </a:lstStyle>
          <a:p>
            <a:pPr rtl="1">
              <a:lnSpc>
                <a:spcPct val="150000"/>
              </a:lnSpc>
              <a:defRPr/>
            </a:pPr>
            <a:endParaRPr lang="fa-IR" sz="1400" b="1" kern="0" dirty="0" smtClean="0">
              <a:effectLst/>
              <a:cs typeface="2  Mitra" pitchFamily="2" charset="-78"/>
            </a:endParaRPr>
          </a:p>
          <a:p>
            <a:pPr rtl="1">
              <a:lnSpc>
                <a:spcPct val="150000"/>
              </a:lnSpc>
              <a:defRPr/>
            </a:pPr>
            <a:r>
              <a:rPr lang="fa-IR" sz="1400" b="1" kern="0" dirty="0" smtClean="0">
                <a:solidFill>
                  <a:schemeClr val="tx1">
                    <a:lumMod val="25000"/>
                  </a:schemeClr>
                </a:solidFill>
                <a:effectLst/>
                <a:cs typeface="2  Mitra" pitchFamily="2" charset="-78"/>
              </a:rPr>
              <a:t>برای اثر بخشی حداقل </a:t>
            </a:r>
            <a:r>
              <a:rPr lang="fa-IR" sz="1400" b="1" kern="0" dirty="0" smtClean="0">
                <a:solidFill>
                  <a:srgbClr val="FF00FF"/>
                </a:solidFill>
                <a:effectLst/>
                <a:cs typeface="2  Mitra" pitchFamily="2" charset="-78"/>
              </a:rPr>
              <a:t>دو بار در سال </a:t>
            </a:r>
            <a:r>
              <a:rPr lang="fa-IR" sz="1400" b="1" kern="0" dirty="0" smtClean="0">
                <a:solidFill>
                  <a:schemeClr val="tx1">
                    <a:lumMod val="25000"/>
                  </a:schemeClr>
                </a:solidFill>
                <a:effectLst/>
                <a:cs typeface="2  Mitra" pitchFamily="2" charset="-78"/>
              </a:rPr>
              <a:t>از آن استفاده کرد.</a:t>
            </a:r>
          </a:p>
          <a:p>
            <a:pPr rtl="1">
              <a:lnSpc>
                <a:spcPct val="150000"/>
              </a:lnSpc>
              <a:defRPr/>
            </a:pPr>
            <a:r>
              <a:rPr lang="fa-IR" sz="1400" b="1" kern="0" dirty="0" smtClean="0">
                <a:solidFill>
                  <a:srgbClr val="00B050"/>
                </a:solidFill>
                <a:effectLst/>
                <a:cs typeface="2  Mitra" pitchFamily="2" charset="-78"/>
              </a:rPr>
              <a:t>قبل </a:t>
            </a:r>
            <a:r>
              <a:rPr lang="fa-IR" sz="1400" b="1" kern="0" dirty="0" smtClean="0">
                <a:solidFill>
                  <a:schemeClr val="tx1">
                    <a:lumMod val="25000"/>
                  </a:schemeClr>
                </a:solidFill>
                <a:effectLst/>
                <a:cs typeface="2  Mitra" pitchFamily="2" charset="-78"/>
              </a:rPr>
              <a:t>از فلورایدتراپی با وارنیش، دندان های کودک باید به خوبی </a:t>
            </a:r>
            <a:r>
              <a:rPr lang="fa-IR" sz="1400" b="1" kern="0" dirty="0" smtClean="0">
                <a:solidFill>
                  <a:srgbClr val="00B050"/>
                </a:solidFill>
                <a:effectLst/>
                <a:cs typeface="2  Mitra" pitchFamily="2" charset="-78"/>
              </a:rPr>
              <a:t>مسواک </a:t>
            </a:r>
            <a:r>
              <a:rPr lang="fa-IR" sz="1400" b="1" kern="0" dirty="0" smtClean="0">
                <a:solidFill>
                  <a:schemeClr val="tx1">
                    <a:lumMod val="25000"/>
                  </a:schemeClr>
                </a:solidFill>
                <a:effectLst/>
                <a:cs typeface="2  Mitra" pitchFamily="2" charset="-78"/>
              </a:rPr>
              <a:t>زده شود.</a:t>
            </a:r>
          </a:p>
          <a:p>
            <a:pPr rtl="1">
              <a:lnSpc>
                <a:spcPct val="150000"/>
              </a:lnSpc>
              <a:defRPr/>
            </a:pPr>
            <a:r>
              <a:rPr lang="fa-IR" sz="1400" b="1" kern="0" dirty="0" smtClean="0">
                <a:solidFill>
                  <a:schemeClr val="tx1">
                    <a:lumMod val="25000"/>
                  </a:schemeClr>
                </a:solidFill>
                <a:effectLst/>
                <a:cs typeface="2  Mitra" pitchFamily="2" charset="-78"/>
              </a:rPr>
              <a:t>ابتدا </a:t>
            </a:r>
            <a:r>
              <a:rPr lang="fa-IR" sz="1400" b="1" kern="0" dirty="0">
                <a:solidFill>
                  <a:schemeClr val="tx1">
                    <a:lumMod val="25000"/>
                  </a:schemeClr>
                </a:solidFill>
                <a:effectLst/>
                <a:cs typeface="2  Mitra" pitchFamily="2" charset="-78"/>
              </a:rPr>
              <a:t>دندان ها را </a:t>
            </a:r>
            <a:r>
              <a:rPr lang="fa-IR" sz="1400" b="1" kern="0" dirty="0">
                <a:solidFill>
                  <a:srgbClr val="FF0000"/>
                </a:solidFill>
                <a:effectLst/>
                <a:cs typeface="2  Mitra" pitchFamily="2" charset="-78"/>
              </a:rPr>
              <a:t>خشک و تمیز </a:t>
            </a:r>
            <a:r>
              <a:rPr lang="fa-IR" sz="1400" b="1" kern="0" dirty="0" smtClean="0">
                <a:solidFill>
                  <a:schemeClr val="tx1">
                    <a:lumMod val="25000"/>
                  </a:schemeClr>
                </a:solidFill>
                <a:effectLst/>
                <a:cs typeface="2  Mitra" pitchFamily="2" charset="-78"/>
              </a:rPr>
              <a:t>کنید</a:t>
            </a:r>
            <a:r>
              <a:rPr lang="en-US" sz="1400" b="1" kern="0" dirty="0" smtClean="0">
                <a:solidFill>
                  <a:schemeClr val="tx1">
                    <a:lumMod val="25000"/>
                  </a:schemeClr>
                </a:solidFill>
                <a:effectLst/>
                <a:cs typeface="2  Mitra" pitchFamily="2" charset="-78"/>
              </a:rPr>
              <a:t>.</a:t>
            </a:r>
            <a:endParaRPr lang="fa-IR" sz="1400" b="1" kern="0" dirty="0">
              <a:solidFill>
                <a:schemeClr val="tx1">
                  <a:lumMod val="25000"/>
                </a:schemeClr>
              </a:solidFill>
              <a:effectLst/>
              <a:cs typeface="2  Mitra" pitchFamily="2" charset="-78"/>
            </a:endParaRPr>
          </a:p>
          <a:p>
            <a:pPr rtl="1">
              <a:lnSpc>
                <a:spcPct val="150000"/>
              </a:lnSpc>
              <a:defRPr/>
            </a:pPr>
            <a:endParaRPr lang="fa-IR" sz="1400" b="1" kern="0" dirty="0" smtClean="0">
              <a:effectLst/>
              <a:cs typeface="2  Mitra" pitchFamily="2" charset="-78"/>
            </a:endParaRPr>
          </a:p>
          <a:p>
            <a:pPr rtl="1">
              <a:lnSpc>
                <a:spcPct val="150000"/>
              </a:lnSpc>
              <a:defRPr/>
            </a:pPr>
            <a:r>
              <a:rPr lang="fa-IR" sz="1400" b="1" kern="0" dirty="0" smtClean="0">
                <a:solidFill>
                  <a:schemeClr val="tx1">
                    <a:lumMod val="25000"/>
                  </a:schemeClr>
                </a:solidFill>
                <a:effectLst/>
                <a:cs typeface="2  Mitra" pitchFamily="2" charset="-78"/>
              </a:rPr>
              <a:t>ژل را با استفاده از قلم مو روی سطح دندان بکشید</a:t>
            </a:r>
            <a:r>
              <a:rPr lang="fa-IR" sz="1400" b="1" kern="0" dirty="0" smtClean="0">
                <a:effectLst/>
                <a:cs typeface="2  Mitra" pitchFamily="2" charset="-78"/>
              </a:rPr>
              <a:t>   </a:t>
            </a:r>
          </a:p>
          <a:p>
            <a:pPr rtl="1">
              <a:lnSpc>
                <a:spcPct val="150000"/>
              </a:lnSpc>
              <a:defRPr/>
            </a:pPr>
            <a:r>
              <a:rPr lang="fa-IR" sz="1400" b="1" kern="0" dirty="0" smtClean="0">
                <a:solidFill>
                  <a:schemeClr val="tx1">
                    <a:lumMod val="25000"/>
                  </a:schemeClr>
                </a:solidFill>
                <a:effectLst/>
                <a:cs typeface="2  Mitra" pitchFamily="2" charset="-78"/>
              </a:rPr>
              <a:t>از </a:t>
            </a:r>
            <a:r>
              <a:rPr lang="fa-IR" sz="1400" b="1" kern="0" dirty="0" smtClean="0">
                <a:solidFill>
                  <a:srgbClr val="CC00FF"/>
                </a:solidFill>
                <a:effectLst/>
                <a:cs typeface="2  Mitra" pitchFamily="2" charset="-78"/>
              </a:rPr>
              <a:t>خوردن و آشامیدن </a:t>
            </a:r>
            <a:r>
              <a:rPr lang="fa-IR" sz="1400" b="1" kern="0" dirty="0" smtClean="0">
                <a:solidFill>
                  <a:schemeClr val="tx1">
                    <a:lumMod val="25000"/>
                  </a:schemeClr>
                </a:solidFill>
                <a:effectLst/>
                <a:cs typeface="2  Mitra" pitchFamily="2" charset="-78"/>
              </a:rPr>
              <a:t>بین </a:t>
            </a:r>
            <a:r>
              <a:rPr lang="fa-IR" sz="1400" b="1" kern="0" dirty="0" smtClean="0">
                <a:solidFill>
                  <a:srgbClr val="CC00FF"/>
                </a:solidFill>
                <a:effectLst/>
                <a:cs typeface="2  Mitra" pitchFamily="2" charset="-78"/>
              </a:rPr>
              <a:t>2 تا 4 ساعت </a:t>
            </a:r>
            <a:r>
              <a:rPr lang="fa-IR" sz="1400" b="1" kern="0" dirty="0" smtClean="0">
                <a:solidFill>
                  <a:schemeClr val="tx1">
                    <a:lumMod val="25000"/>
                  </a:schemeClr>
                </a:solidFill>
                <a:effectLst/>
                <a:cs typeface="2  Mitra" pitchFamily="2" charset="-78"/>
              </a:rPr>
              <a:t>پس از انجام فلوراید خودداری شود تا </a:t>
            </a:r>
            <a:r>
              <a:rPr lang="fa-IR" sz="1400" b="1" kern="0" dirty="0" smtClean="0">
                <a:solidFill>
                  <a:srgbClr val="0066FF"/>
                </a:solidFill>
                <a:effectLst/>
                <a:cs typeface="2  Mitra" pitchFamily="2" charset="-78"/>
              </a:rPr>
              <a:t>30 دقیقه </a:t>
            </a:r>
            <a:r>
              <a:rPr lang="fa-IR" sz="1400" b="1" kern="0" dirty="0" smtClean="0">
                <a:solidFill>
                  <a:schemeClr val="tx1">
                    <a:lumMod val="25000"/>
                  </a:schemeClr>
                </a:solidFill>
                <a:effectLst/>
                <a:cs typeface="2  Mitra" pitchFamily="2" charset="-78"/>
              </a:rPr>
              <a:t>پس از وارنیش از خوردن غذاهای </a:t>
            </a:r>
            <a:r>
              <a:rPr lang="fa-IR" sz="1400" b="1" kern="0" dirty="0" smtClean="0">
                <a:solidFill>
                  <a:srgbClr val="660066"/>
                </a:solidFill>
                <a:effectLst/>
                <a:cs typeface="2  Mitra" pitchFamily="2" charset="-78"/>
              </a:rPr>
              <a:t>سفت و نوشیدنی داغ </a:t>
            </a:r>
            <a:r>
              <a:rPr lang="fa-IR" sz="1400" b="1" kern="0" dirty="0" smtClean="0">
                <a:solidFill>
                  <a:schemeClr val="tx1">
                    <a:lumMod val="25000"/>
                  </a:schemeClr>
                </a:solidFill>
                <a:effectLst/>
                <a:cs typeface="2  Mitra" pitchFamily="2" charset="-78"/>
              </a:rPr>
              <a:t>اجتناب شود.</a:t>
            </a:r>
            <a:endParaRPr lang="fa-IR" sz="1400" b="1" kern="0" dirty="0" smtClean="0">
              <a:effectLst/>
              <a:cs typeface="2  Mitra" pitchFamily="2" charset="-78"/>
            </a:endParaRPr>
          </a:p>
          <a:p>
            <a:pPr rtl="1">
              <a:lnSpc>
                <a:spcPct val="150000"/>
              </a:lnSpc>
              <a:defRPr/>
            </a:pPr>
            <a:r>
              <a:rPr lang="fa-IR" sz="1400" b="1" kern="0" dirty="0" smtClean="0">
                <a:solidFill>
                  <a:schemeClr val="tx1">
                    <a:lumMod val="25000"/>
                  </a:schemeClr>
                </a:solidFill>
                <a:effectLst/>
                <a:cs typeface="2  Mitra" pitchFamily="2" charset="-78"/>
              </a:rPr>
              <a:t>از </a:t>
            </a:r>
            <a:r>
              <a:rPr lang="fa-IR" sz="1400" b="1" kern="0" dirty="0" smtClean="0">
                <a:solidFill>
                  <a:srgbClr val="0066FF"/>
                </a:solidFill>
                <a:effectLst/>
                <a:cs typeface="2  Mitra" pitchFamily="2" charset="-78"/>
              </a:rPr>
              <a:t>مسواک زدن یا نخ دندان </a:t>
            </a:r>
            <a:r>
              <a:rPr lang="fa-IR" sz="1400" b="1" kern="0" dirty="0" smtClean="0">
                <a:solidFill>
                  <a:schemeClr val="tx1">
                    <a:lumMod val="25000"/>
                  </a:schemeClr>
                </a:solidFill>
                <a:effectLst/>
                <a:cs typeface="2  Mitra" pitchFamily="2" charset="-78"/>
              </a:rPr>
              <a:t>به مدت </a:t>
            </a:r>
            <a:r>
              <a:rPr lang="fa-IR" sz="1400" b="1" kern="0" dirty="0" smtClean="0">
                <a:solidFill>
                  <a:srgbClr val="CC00FF"/>
                </a:solidFill>
                <a:effectLst/>
                <a:cs typeface="2  Mitra" pitchFamily="2" charset="-78"/>
              </a:rPr>
              <a:t>24 ساعت </a:t>
            </a:r>
            <a:r>
              <a:rPr lang="fa-IR" sz="1400" b="1" kern="0" dirty="0" smtClean="0">
                <a:solidFill>
                  <a:schemeClr val="tx1">
                    <a:lumMod val="25000"/>
                  </a:schemeClr>
                </a:solidFill>
                <a:effectLst/>
                <a:cs typeface="2  Mitra" pitchFamily="2" charset="-78"/>
              </a:rPr>
              <a:t>خودداری شود. </a:t>
            </a:r>
            <a:endParaRPr lang="en-US" sz="1400" b="1" kern="0" dirty="0" smtClean="0">
              <a:solidFill>
                <a:schemeClr val="tx1">
                  <a:lumMod val="25000"/>
                </a:schemeClr>
              </a:solidFill>
              <a:effectLst/>
              <a:cs typeface="2  Mitra" pitchFamily="2" charset="-78"/>
            </a:endParaRPr>
          </a:p>
          <a:p>
            <a:pPr rtl="1">
              <a:lnSpc>
                <a:spcPct val="150000"/>
              </a:lnSpc>
              <a:defRPr/>
            </a:pPr>
            <a:r>
              <a:rPr lang="fa-IR" sz="1400" b="1" kern="0" dirty="0" smtClean="0">
                <a:solidFill>
                  <a:schemeClr val="tx1">
                    <a:lumMod val="25000"/>
                  </a:schemeClr>
                </a:solidFill>
                <a:effectLst/>
                <a:cs typeface="2  Mitra" pitchFamily="2" charset="-78"/>
              </a:rPr>
              <a:t>تا وارنیش زمان کافی برای تماس با دندان داشته باشد.</a:t>
            </a:r>
            <a:endParaRPr lang="fa-IR" sz="1400" b="1" kern="0" dirty="0">
              <a:solidFill>
                <a:schemeClr val="tx1">
                  <a:lumMod val="25000"/>
                </a:schemeClr>
              </a:solidFill>
              <a:effectLst/>
              <a:cs typeface="2  Mitra" pitchFamily="2" charset="-78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4114800"/>
            <a:ext cx="2971800" cy="114514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5410200"/>
            <a:ext cx="2971800" cy="1258888"/>
          </a:xfrm>
          <a:prstGeom prst="rect">
            <a:avLst/>
          </a:prstGeom>
        </p:spPr>
      </p:pic>
      <p:sp>
        <p:nvSpPr>
          <p:cNvPr id="10" name="Title 3"/>
          <p:cNvSpPr txBox="1">
            <a:spLocks/>
          </p:cNvSpPr>
          <p:nvPr/>
        </p:nvSpPr>
        <p:spPr>
          <a:xfrm>
            <a:off x="1549062" y="363495"/>
            <a:ext cx="6540876" cy="685800"/>
          </a:xfrm>
          <a:prstGeom prst="roundRect">
            <a:avLst/>
          </a:prstGeom>
          <a:ln w="28575" cap="flat" cmpd="sng" algn="ctr">
            <a:solidFill>
              <a:srgbClr val="00B050"/>
            </a:solidFill>
            <a:prstDash val="solid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1">
              <a:defRPr sz="216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2  Mitra" pitchFamily="2" charset="-78"/>
              </a:defRPr>
            </a:pPr>
            <a:r>
              <a:rPr lang="fa-IR" altLang="en-US" sz="3100" dirty="0" smtClean="0">
                <a:solidFill>
                  <a:srgbClr val="FF0000"/>
                </a:solidFill>
                <a:cs typeface="2  Titr" pitchFamily="2" charset="-78"/>
              </a:rPr>
              <a:t>نکات قابل توجه در استفاده از وارنیش فلوراید</a:t>
            </a:r>
            <a:endParaRPr lang="fa-IR" sz="3100" b="1" dirty="0">
              <a:solidFill>
                <a:srgbClr val="FF0000"/>
              </a:solidFill>
              <a:cs typeface="2  Titr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418711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477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2400" y="4267200"/>
            <a:ext cx="3780000" cy="20430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890850" y="1371600"/>
            <a:ext cx="7731850" cy="32855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>
              <a:lnSpc>
                <a:spcPct val="150000"/>
              </a:lnSpc>
              <a:defRPr/>
            </a:pPr>
            <a:r>
              <a:rPr lang="fa-IR" sz="2000" b="1" dirty="0">
                <a:solidFill>
                  <a:srgbClr val="CC00FF"/>
                </a:solidFill>
                <a:latin typeface="+mj-lt"/>
                <a:cs typeface="2  Mitra" panose="00000400000000000000" pitchFamily="2" charset="-78"/>
              </a:rPr>
              <a:t>شيارها </a:t>
            </a:r>
            <a:r>
              <a:rPr lang="fa-IR" sz="2000" b="1" dirty="0">
                <a:latin typeface="+mj-lt"/>
                <a:cs typeface="2  Mitra" panose="00000400000000000000" pitchFamily="2" charset="-78"/>
              </a:rPr>
              <a:t>و </a:t>
            </a:r>
            <a:r>
              <a:rPr lang="fa-IR" sz="2000" b="1" dirty="0">
                <a:solidFill>
                  <a:srgbClr val="CC00FF"/>
                </a:solidFill>
                <a:latin typeface="+mj-lt"/>
                <a:cs typeface="2  Mitra" panose="00000400000000000000" pitchFamily="2" charset="-78"/>
              </a:rPr>
              <a:t>فرورفتگیهای عميق سطح جونده دندانها </a:t>
            </a:r>
            <a:r>
              <a:rPr lang="fa-IR" sz="2000" b="1" dirty="0">
                <a:latin typeface="+mj-lt"/>
                <a:cs typeface="2  Mitra" panose="00000400000000000000" pitchFamily="2" charset="-78"/>
              </a:rPr>
              <a:t>جزء مناطق </a:t>
            </a:r>
            <a:r>
              <a:rPr lang="fa-IR" sz="2000" b="1" dirty="0" smtClean="0">
                <a:latin typeface="+mj-lt"/>
                <a:cs typeface="2  Mitra" panose="00000400000000000000" pitchFamily="2" charset="-78"/>
              </a:rPr>
              <a:t>مستعد</a:t>
            </a:r>
            <a:r>
              <a:rPr lang="en-US" sz="2000" b="1" dirty="0" smtClean="0">
                <a:latin typeface="+mj-lt"/>
                <a:cs typeface="2  Mitra" panose="00000400000000000000" pitchFamily="2" charset="-78"/>
              </a:rPr>
              <a:t> </a:t>
            </a:r>
            <a:r>
              <a:rPr lang="fa-IR" sz="2000" b="1" dirty="0" smtClean="0">
                <a:latin typeface="+mj-lt"/>
                <a:cs typeface="2  Mitra" panose="00000400000000000000" pitchFamily="2" charset="-78"/>
              </a:rPr>
              <a:t>شروع پوسيدگی</a:t>
            </a:r>
            <a:r>
              <a:rPr lang="en-US" sz="2000" b="1" dirty="0" smtClean="0">
                <a:latin typeface="+mj-lt"/>
                <a:cs typeface="2  Mitra" panose="00000400000000000000" pitchFamily="2" charset="-78"/>
              </a:rPr>
              <a:t> </a:t>
            </a:r>
            <a:r>
              <a:rPr lang="fa-IR" sz="2000" b="1" dirty="0" smtClean="0">
                <a:latin typeface="+mj-lt"/>
                <a:cs typeface="2  Mitra" panose="00000400000000000000" pitchFamily="2" charset="-78"/>
              </a:rPr>
              <a:t>های </a:t>
            </a:r>
            <a:r>
              <a:rPr lang="fa-IR" sz="2000" b="1" dirty="0">
                <a:latin typeface="+mj-lt"/>
                <a:cs typeface="2  Mitra" panose="00000400000000000000" pitchFamily="2" charset="-78"/>
              </a:rPr>
              <a:t>دندانی شناخته شده اند و با </a:t>
            </a:r>
            <a:r>
              <a:rPr lang="fa-IR" sz="2000" b="1" dirty="0">
                <a:solidFill>
                  <a:srgbClr val="FF9900"/>
                </a:solidFill>
                <a:latin typeface="+mj-lt"/>
                <a:cs typeface="2  Mitra" panose="00000400000000000000" pitchFamily="2" charset="-78"/>
              </a:rPr>
              <a:t>موهای مسواک</a:t>
            </a:r>
            <a:r>
              <a:rPr lang="fa-IR" sz="2000" b="1" dirty="0">
                <a:latin typeface="+mj-lt"/>
                <a:cs typeface="2  Mitra" panose="00000400000000000000" pitchFamily="2" charset="-78"/>
              </a:rPr>
              <a:t> به راحتی </a:t>
            </a:r>
            <a:r>
              <a:rPr lang="fa-IR" sz="2000" b="1" dirty="0">
                <a:solidFill>
                  <a:srgbClr val="FF9900"/>
                </a:solidFill>
                <a:latin typeface="+mj-lt"/>
                <a:cs typeface="2  Mitra" panose="00000400000000000000" pitchFamily="2" charset="-78"/>
              </a:rPr>
              <a:t>قابل تميزكردن نيستند</a:t>
            </a:r>
            <a:r>
              <a:rPr lang="fa-IR" sz="2000" b="1" dirty="0" smtClean="0">
                <a:latin typeface="+mj-lt"/>
                <a:cs typeface="2  Mitra" panose="00000400000000000000" pitchFamily="2" charset="-78"/>
              </a:rPr>
              <a:t>.</a:t>
            </a:r>
            <a:endParaRPr lang="en-US" sz="2000" b="1" dirty="0" smtClean="0">
              <a:latin typeface="+mj-lt"/>
              <a:cs typeface="2  Mitra" panose="00000400000000000000" pitchFamily="2" charset="-78"/>
            </a:endParaRPr>
          </a:p>
          <a:p>
            <a:pPr algn="just" rtl="1">
              <a:lnSpc>
                <a:spcPct val="150000"/>
              </a:lnSpc>
              <a:defRPr/>
            </a:pPr>
            <a:r>
              <a:rPr lang="fa-IR" sz="2000" b="1" dirty="0" smtClean="0">
                <a:latin typeface="+mj-lt"/>
                <a:cs typeface="2  Mitra" panose="00000400000000000000" pitchFamily="2" charset="-78"/>
              </a:rPr>
              <a:t> </a:t>
            </a:r>
            <a:r>
              <a:rPr lang="fa-IR" sz="2000" b="1" dirty="0">
                <a:latin typeface="+mj-lt"/>
                <a:cs typeface="2  Mitra" panose="00000400000000000000" pitchFamily="2" charset="-78"/>
              </a:rPr>
              <a:t>براي جلوگيری از تجمع مواد غذايی در اين نواحی و متعاقب آن جلوگيری از </a:t>
            </a:r>
            <a:r>
              <a:rPr lang="fa-IR" sz="2000" b="1" dirty="0">
                <a:solidFill>
                  <a:srgbClr val="0066FF"/>
                </a:solidFill>
                <a:latin typeface="+mj-lt"/>
                <a:cs typeface="2  Mitra" panose="00000400000000000000" pitchFamily="2" charset="-78"/>
              </a:rPr>
              <a:t>پوسيدگی</a:t>
            </a:r>
            <a:r>
              <a:rPr lang="fa-IR" sz="2000" b="1" dirty="0">
                <a:latin typeface="+mj-lt"/>
                <a:cs typeface="2  Mitra" panose="00000400000000000000" pitchFamily="2" charset="-78"/>
              </a:rPr>
              <a:t>، دندانپزشک با مواد مخصوص </a:t>
            </a:r>
            <a:r>
              <a:rPr lang="fa-IR" sz="2000" b="1" dirty="0">
                <a:solidFill>
                  <a:srgbClr val="3366FF"/>
                </a:solidFill>
                <a:latin typeface="+mj-lt"/>
                <a:cs typeface="2  Mitra" panose="00000400000000000000" pitchFamily="2" charset="-78"/>
              </a:rPr>
              <a:t>شيارپوش (فيشورسيلنت) </a:t>
            </a:r>
            <a:r>
              <a:rPr lang="fa-IR" sz="2000" b="1" dirty="0">
                <a:latin typeface="+mj-lt"/>
                <a:cs typeface="2  Mitra" panose="00000400000000000000" pitchFamily="2" charset="-78"/>
              </a:rPr>
              <a:t>اين شيارها </a:t>
            </a:r>
            <a:endParaRPr lang="en-US" sz="2000" b="1" dirty="0" smtClean="0">
              <a:latin typeface="+mj-lt"/>
              <a:cs typeface="2  Mitra" panose="00000400000000000000" pitchFamily="2" charset="-78"/>
            </a:endParaRPr>
          </a:p>
          <a:p>
            <a:pPr algn="just" rtl="1">
              <a:lnSpc>
                <a:spcPct val="150000"/>
              </a:lnSpc>
              <a:defRPr/>
            </a:pPr>
            <a:r>
              <a:rPr lang="fa-IR" sz="2000" b="1" dirty="0" smtClean="0">
                <a:latin typeface="+mj-lt"/>
                <a:cs typeface="2  Mitra" panose="00000400000000000000" pitchFamily="2" charset="-78"/>
              </a:rPr>
              <a:t>را </a:t>
            </a:r>
            <a:r>
              <a:rPr lang="fa-IR" sz="2000" b="1" dirty="0">
                <a:latin typeface="+mj-lt"/>
                <a:cs typeface="2  Mitra" panose="00000400000000000000" pitchFamily="2" charset="-78"/>
              </a:rPr>
              <a:t>پر كرده و مسدود </a:t>
            </a:r>
            <a:r>
              <a:rPr lang="fa-IR" sz="2000" b="1" dirty="0" smtClean="0">
                <a:latin typeface="+mj-lt"/>
                <a:cs typeface="2  Mitra" panose="00000400000000000000" pitchFamily="2" charset="-78"/>
              </a:rPr>
              <a:t>می كند</a:t>
            </a:r>
            <a:r>
              <a:rPr lang="en-US" sz="2000" b="1" dirty="0" smtClean="0">
                <a:latin typeface="+mj-lt"/>
                <a:cs typeface="2  Mitra" panose="00000400000000000000" pitchFamily="2" charset="-78"/>
              </a:rPr>
              <a:t>.</a:t>
            </a:r>
            <a:endParaRPr lang="fa-IR" sz="2000" b="1" dirty="0">
              <a:latin typeface="+mj-lt"/>
              <a:cs typeface="2  Mitra" panose="00000400000000000000" pitchFamily="2" charset="-78"/>
            </a:endParaRPr>
          </a:p>
        </p:txBody>
      </p:sp>
      <p:sp>
        <p:nvSpPr>
          <p:cNvPr id="5" name="Title 3"/>
          <p:cNvSpPr txBox="1">
            <a:spLocks/>
          </p:cNvSpPr>
          <p:nvPr/>
        </p:nvSpPr>
        <p:spPr>
          <a:xfrm>
            <a:off x="2494200" y="381000"/>
            <a:ext cx="4392000" cy="685800"/>
          </a:xfrm>
          <a:prstGeom prst="roundRect">
            <a:avLst/>
          </a:prstGeom>
          <a:ln w="28575" cap="flat" cmpd="sng" algn="ctr">
            <a:solidFill>
              <a:srgbClr val="00B050"/>
            </a:solidFill>
            <a:prstDash val="solid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1">
              <a:defRPr sz="216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2  Mitra" pitchFamily="2" charset="-78"/>
              </a:defRPr>
            </a:pPr>
            <a:r>
              <a:rPr lang="fa-IR" altLang="en-US" sz="3600" dirty="0" smtClean="0">
                <a:solidFill>
                  <a:srgbClr val="FF0000"/>
                </a:solidFill>
                <a:cs typeface="2  Titr" pitchFamily="2" charset="-78"/>
              </a:rPr>
              <a:t>شیارپوش (فیشور سیلانت)</a:t>
            </a:r>
            <a:endParaRPr lang="fa-IR" sz="3600" b="1" dirty="0">
              <a:solidFill>
                <a:srgbClr val="FF0000"/>
              </a:solidFill>
              <a:cs typeface="2  Titr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9742818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 invX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477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8600" y="4343400"/>
            <a:ext cx="3780000" cy="20430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657950" y="1447800"/>
            <a:ext cx="8064500" cy="32855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 rtl="1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fa-IR" sz="2000" b="1" dirty="0" smtClean="0">
                <a:solidFill>
                  <a:srgbClr val="00B050"/>
                </a:solidFill>
                <a:latin typeface="+mj-lt"/>
                <a:cs typeface="2  Mitra" panose="00000400000000000000" pitchFamily="2" charset="-78"/>
              </a:rPr>
              <a:t>فیشورسیلانت</a:t>
            </a:r>
            <a:r>
              <a:rPr lang="fa-IR" sz="2000" b="1" dirty="0" smtClean="0">
                <a:solidFill>
                  <a:srgbClr val="0070C0"/>
                </a:solidFill>
                <a:latin typeface="+mj-lt"/>
                <a:cs typeface="2  Mitra" panose="00000400000000000000" pitchFamily="2" charset="-78"/>
              </a:rPr>
              <a:t> باعث می شود </a:t>
            </a:r>
            <a:r>
              <a:rPr lang="fa-IR" sz="2000" b="1" dirty="0">
                <a:solidFill>
                  <a:srgbClr val="0070C0"/>
                </a:solidFill>
                <a:latin typeface="+mj-lt"/>
                <a:cs typeface="2  Mitra" panose="00000400000000000000" pitchFamily="2" charset="-78"/>
              </a:rPr>
              <a:t>مواد غذايی، ديگر به آن نواحی دسترسی نداشته باشند با اين روش راحت و كم هزينه </a:t>
            </a:r>
            <a:r>
              <a:rPr lang="fa-IR" sz="2000" b="1" dirty="0">
                <a:solidFill>
                  <a:srgbClr val="FF00FF"/>
                </a:solidFill>
                <a:latin typeface="+mj-lt"/>
                <a:cs typeface="2  Mitra" panose="00000400000000000000" pitchFamily="2" charset="-78"/>
              </a:rPr>
              <a:t>احتمال پوسيدگی دندانها </a:t>
            </a:r>
            <a:r>
              <a:rPr lang="fa-IR" sz="2000" b="1" dirty="0">
                <a:solidFill>
                  <a:srgbClr val="0070C0"/>
                </a:solidFill>
                <a:latin typeface="+mj-lt"/>
                <a:cs typeface="2  Mitra" panose="00000400000000000000" pitchFamily="2" charset="-78"/>
              </a:rPr>
              <a:t>بسيار </a:t>
            </a:r>
            <a:r>
              <a:rPr lang="fa-IR" sz="2000" b="1" dirty="0">
                <a:solidFill>
                  <a:schemeClr val="accent6">
                    <a:lumMod val="75000"/>
                  </a:schemeClr>
                </a:solidFill>
                <a:latin typeface="+mj-lt"/>
                <a:cs typeface="2  Mitra" panose="00000400000000000000" pitchFamily="2" charset="-78"/>
              </a:rPr>
              <a:t>كاهش</a:t>
            </a:r>
            <a:r>
              <a:rPr lang="fa-IR" sz="2000" b="1" dirty="0">
                <a:solidFill>
                  <a:srgbClr val="0070C0"/>
                </a:solidFill>
                <a:latin typeface="+mj-lt"/>
                <a:cs typeface="2  Mitra" panose="00000400000000000000" pitchFamily="2" charset="-78"/>
              </a:rPr>
              <a:t> می يابد</a:t>
            </a:r>
            <a:r>
              <a:rPr lang="fa-IR" sz="2000" b="1" dirty="0" smtClean="0">
                <a:solidFill>
                  <a:srgbClr val="0070C0"/>
                </a:solidFill>
                <a:latin typeface="+mj-lt"/>
                <a:cs typeface="2  Mitra" panose="00000400000000000000" pitchFamily="2" charset="-78"/>
              </a:rPr>
              <a:t>.</a:t>
            </a:r>
            <a:endParaRPr lang="en-US" sz="2000" b="1" dirty="0" smtClean="0">
              <a:solidFill>
                <a:srgbClr val="0070C0"/>
              </a:solidFill>
              <a:latin typeface="+mj-lt"/>
              <a:cs typeface="2  Mitra" panose="00000400000000000000" pitchFamily="2" charset="-78"/>
            </a:endParaRPr>
          </a:p>
          <a:p>
            <a:pPr marL="457200" indent="-457200" algn="just" rtl="1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fa-IR" sz="2000" b="1" dirty="0" smtClean="0">
                <a:solidFill>
                  <a:srgbClr val="00B050"/>
                </a:solidFill>
                <a:latin typeface="+mj-lt"/>
                <a:cs typeface="2  Mitra" panose="00000400000000000000" pitchFamily="2" charset="-78"/>
              </a:rPr>
              <a:t>فیشورسیلانت</a:t>
            </a:r>
            <a:r>
              <a:rPr lang="fa-IR" sz="2000" b="1" dirty="0" smtClean="0">
                <a:solidFill>
                  <a:srgbClr val="0070C0"/>
                </a:solidFill>
                <a:latin typeface="+mj-lt"/>
                <a:cs typeface="2  Mitra" panose="00000400000000000000" pitchFamily="2" charset="-78"/>
              </a:rPr>
              <a:t> </a:t>
            </a:r>
            <a:r>
              <a:rPr lang="fa-IR" sz="2000" b="1" dirty="0">
                <a:solidFill>
                  <a:srgbClr val="0070C0"/>
                </a:solidFill>
                <a:latin typeface="+mj-lt"/>
                <a:cs typeface="2  Mitra" panose="00000400000000000000" pitchFamily="2" charset="-78"/>
              </a:rPr>
              <a:t>به تنهایی دلیلی بر </a:t>
            </a:r>
            <a:r>
              <a:rPr lang="fa-IR" sz="2000" b="1" dirty="0">
                <a:solidFill>
                  <a:srgbClr val="CC00FF"/>
                </a:solidFill>
                <a:latin typeface="+mj-lt"/>
                <a:cs typeface="2  Mitra" panose="00000400000000000000" pitchFamily="2" charset="-78"/>
              </a:rPr>
              <a:t>عدم پوسیدگی </a:t>
            </a:r>
            <a:r>
              <a:rPr lang="fa-IR" sz="2000" b="1" dirty="0">
                <a:solidFill>
                  <a:srgbClr val="0070C0"/>
                </a:solidFill>
                <a:latin typeface="+mj-lt"/>
                <a:cs typeface="2  Mitra" panose="00000400000000000000" pitchFamily="2" charset="-78"/>
              </a:rPr>
              <a:t>نیست بلکه باعث کاهش احتمال پوسیدگی می شود.</a:t>
            </a:r>
          </a:p>
          <a:p>
            <a:pPr marL="285750" indent="-285750" algn="just" rtl="1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fa-IR" sz="2000" b="1" dirty="0" smtClean="0">
                <a:solidFill>
                  <a:srgbClr val="00B050"/>
                </a:solidFill>
                <a:latin typeface="+mj-lt"/>
                <a:cs typeface="2  Mitra" panose="00000400000000000000" pitchFamily="2" charset="-78"/>
              </a:rPr>
              <a:t>فیشورسیلانت</a:t>
            </a:r>
            <a:r>
              <a:rPr lang="fa-IR" sz="2000" b="1" dirty="0" smtClean="0">
                <a:solidFill>
                  <a:srgbClr val="0070C0"/>
                </a:solidFill>
                <a:latin typeface="+mj-lt"/>
                <a:cs typeface="2  Mitra" panose="00000400000000000000" pitchFamily="2" charset="-78"/>
              </a:rPr>
              <a:t> دندان ها باید</a:t>
            </a:r>
            <a:r>
              <a:rPr lang="fa-IR" sz="2000" b="1" dirty="0" smtClean="0">
                <a:solidFill>
                  <a:srgbClr val="C00000"/>
                </a:solidFill>
                <a:latin typeface="+mj-lt"/>
                <a:cs typeface="2  Mitra" panose="00000400000000000000" pitchFamily="2" charset="-78"/>
              </a:rPr>
              <a:t> </a:t>
            </a:r>
            <a:r>
              <a:rPr lang="fa-IR" sz="2000" b="1" dirty="0">
                <a:solidFill>
                  <a:srgbClr val="C00000"/>
                </a:solidFill>
                <a:latin typeface="+mj-lt"/>
                <a:cs typeface="2  Mitra" panose="00000400000000000000" pitchFamily="2" charset="-78"/>
              </a:rPr>
              <a:t>6 ماهه </a:t>
            </a:r>
          </a:p>
          <a:p>
            <a:pPr algn="just" rtl="1">
              <a:lnSpc>
                <a:spcPct val="150000"/>
              </a:lnSpc>
              <a:defRPr/>
            </a:pPr>
            <a:r>
              <a:rPr lang="fa-IR" sz="2000" b="1" dirty="0">
                <a:solidFill>
                  <a:srgbClr val="0070C0"/>
                </a:solidFill>
                <a:latin typeface="+mj-lt"/>
                <a:cs typeface="2  Mitra" panose="00000400000000000000" pitchFamily="2" charset="-78"/>
              </a:rPr>
              <a:t>و </a:t>
            </a:r>
            <a:r>
              <a:rPr lang="fa-IR" sz="2000" b="1" dirty="0">
                <a:solidFill>
                  <a:srgbClr val="C00000"/>
                </a:solidFill>
                <a:latin typeface="+mj-lt"/>
                <a:cs typeface="2  Mitra" panose="00000400000000000000" pitchFamily="2" charset="-78"/>
              </a:rPr>
              <a:t>یکساله</a:t>
            </a:r>
            <a:r>
              <a:rPr lang="fa-IR" sz="2000" b="1" dirty="0">
                <a:solidFill>
                  <a:srgbClr val="0070C0"/>
                </a:solidFill>
                <a:latin typeface="+mj-lt"/>
                <a:cs typeface="2  Mitra" panose="00000400000000000000" pitchFamily="2" charset="-78"/>
              </a:rPr>
              <a:t> بررسی شود.</a:t>
            </a:r>
            <a:endParaRPr lang="en-US" sz="2000" b="1" dirty="0">
              <a:solidFill>
                <a:srgbClr val="0070C0"/>
              </a:solidFill>
            </a:endParaRPr>
          </a:p>
        </p:txBody>
      </p:sp>
      <p:sp>
        <p:nvSpPr>
          <p:cNvPr id="6" name="Title 3"/>
          <p:cNvSpPr txBox="1">
            <a:spLocks/>
          </p:cNvSpPr>
          <p:nvPr/>
        </p:nvSpPr>
        <p:spPr>
          <a:xfrm>
            <a:off x="2494200" y="381000"/>
            <a:ext cx="4392000" cy="685800"/>
          </a:xfrm>
          <a:prstGeom prst="roundRect">
            <a:avLst/>
          </a:prstGeom>
          <a:ln w="28575" cap="flat" cmpd="sng" algn="ctr">
            <a:solidFill>
              <a:srgbClr val="00B050"/>
            </a:solidFill>
            <a:prstDash val="solid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1">
              <a:defRPr sz="216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2  Mitra" pitchFamily="2" charset="-78"/>
              </a:defRPr>
            </a:pPr>
            <a:r>
              <a:rPr lang="fa-IR" altLang="en-US" sz="3600" dirty="0" smtClean="0">
                <a:solidFill>
                  <a:srgbClr val="FF0000"/>
                </a:solidFill>
                <a:cs typeface="2  Titr" pitchFamily="2" charset="-78"/>
              </a:rPr>
              <a:t>شیارپوش (فیشور سیلانت)</a:t>
            </a:r>
            <a:endParaRPr lang="fa-IR" sz="3600" b="1" dirty="0">
              <a:solidFill>
                <a:srgbClr val="FF0000"/>
              </a:solidFill>
              <a:cs typeface="2  Titr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87785911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 invX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7" name="Rectangle 3"/>
          <p:cNvSpPr>
            <a:spLocks noGrp="1" noChangeArrowheads="1"/>
          </p:cNvSpPr>
          <p:nvPr>
            <p:ph idx="1"/>
          </p:nvPr>
        </p:nvSpPr>
        <p:spPr>
          <a:xfrm>
            <a:off x="762000" y="1447800"/>
            <a:ext cx="7924800" cy="5105400"/>
          </a:xfrm>
        </p:spPr>
        <p:txBody>
          <a:bodyPr>
            <a:normAutofit lnSpcReduction="10000"/>
          </a:bodyPr>
          <a:lstStyle/>
          <a:p>
            <a:pPr algn="just" rtl="1" eaLnBrk="1" hangingPunct="1">
              <a:lnSpc>
                <a:spcPct val="160000"/>
              </a:lnSpc>
              <a:buFont typeface="Wingdings" panose="05000000000000000000" pitchFamily="2" charset="2"/>
              <a:buBlip>
                <a:blip r:embed="rId2"/>
              </a:buBlip>
              <a:defRPr/>
            </a:pPr>
            <a:r>
              <a:rPr lang="fa-IR" sz="2800" b="1" dirty="0">
                <a:solidFill>
                  <a:schemeClr val="tx1"/>
                </a:solidFill>
                <a:latin typeface="+mj-lt"/>
                <a:cs typeface="2  Mitra" panose="00000400000000000000" pitchFamily="2" charset="-78"/>
              </a:rPr>
              <a:t> </a:t>
            </a:r>
            <a:r>
              <a:rPr lang="ar-SA" sz="1900" b="1" dirty="0">
                <a:solidFill>
                  <a:schemeClr val="tx1"/>
                </a:solidFill>
                <a:latin typeface="+mj-lt"/>
                <a:cs typeface="2  Mitra" panose="00000400000000000000" pitchFamily="2" charset="-78"/>
              </a:rPr>
              <a:t>قبل از استفاده از دهانشويه مسواك فراموش نشود.</a:t>
            </a:r>
          </a:p>
          <a:p>
            <a:pPr algn="just" rtl="1" eaLnBrk="1" hangingPunct="1">
              <a:lnSpc>
                <a:spcPct val="160000"/>
              </a:lnSpc>
              <a:buFont typeface="Wingdings" panose="05000000000000000000" pitchFamily="2" charset="2"/>
              <a:buBlip>
                <a:blip r:embed="rId2"/>
              </a:buBlip>
              <a:defRPr/>
            </a:pPr>
            <a:r>
              <a:rPr lang="fa-IR" sz="1900" b="1" dirty="0">
                <a:solidFill>
                  <a:schemeClr val="tx1"/>
                </a:solidFill>
                <a:latin typeface="+mj-lt"/>
                <a:cs typeface="2  Mitra" panose="00000400000000000000" pitchFamily="2" charset="-78"/>
              </a:rPr>
              <a:t> </a:t>
            </a:r>
            <a:r>
              <a:rPr lang="ar-SA" sz="1900" b="1" dirty="0" smtClean="0">
                <a:solidFill>
                  <a:schemeClr val="tx1"/>
                </a:solidFill>
                <a:latin typeface="+mj-lt"/>
                <a:cs typeface="2  Mitra" panose="00000400000000000000" pitchFamily="2" charset="-78"/>
              </a:rPr>
              <a:t>حدود</a:t>
            </a:r>
            <a:r>
              <a:rPr lang="en-US" sz="1900" b="1" dirty="0" smtClean="0">
                <a:solidFill>
                  <a:schemeClr val="tx1"/>
                </a:solidFill>
                <a:latin typeface="+mj-lt"/>
                <a:cs typeface="2  Mitra" panose="00000400000000000000" pitchFamily="2" charset="-78"/>
              </a:rPr>
              <a:t> </a:t>
            </a:r>
            <a:r>
              <a:rPr lang="fa-IR" sz="1900" b="1" dirty="0" smtClean="0">
                <a:solidFill>
                  <a:schemeClr val="tx1"/>
                </a:solidFill>
                <a:latin typeface="+mj-lt"/>
                <a:cs typeface="2  Mitra" panose="00000400000000000000" pitchFamily="2" charset="-78"/>
              </a:rPr>
              <a:t> </a:t>
            </a:r>
            <a:r>
              <a:rPr lang="fa-IR" sz="1900" b="1" dirty="0" smtClean="0">
                <a:solidFill>
                  <a:srgbClr val="CC00FF"/>
                </a:solidFill>
                <a:latin typeface="+mj-lt"/>
                <a:cs typeface="2  Mitra" panose="00000400000000000000" pitchFamily="2" charset="-78"/>
              </a:rPr>
              <a:t>5 </a:t>
            </a:r>
            <a:r>
              <a:rPr lang="ar-SA" sz="1900" b="1" dirty="0" smtClean="0">
                <a:solidFill>
                  <a:srgbClr val="CC00FF"/>
                </a:solidFill>
                <a:latin typeface="+mj-lt"/>
                <a:cs typeface="2  Mitra" panose="00000400000000000000" pitchFamily="2" charset="-78"/>
              </a:rPr>
              <a:t>سي </a:t>
            </a:r>
            <a:r>
              <a:rPr lang="ar-SA" sz="1900" b="1" dirty="0">
                <a:solidFill>
                  <a:srgbClr val="CC00FF"/>
                </a:solidFill>
                <a:latin typeface="+mj-lt"/>
                <a:cs typeface="2  Mitra" panose="00000400000000000000" pitchFamily="2" charset="-78"/>
              </a:rPr>
              <a:t>سي </a:t>
            </a:r>
            <a:r>
              <a:rPr lang="ar-SA" sz="1900" b="1" dirty="0">
                <a:solidFill>
                  <a:schemeClr val="tx1"/>
                </a:solidFill>
                <a:latin typeface="+mj-lt"/>
                <a:cs typeface="2  Mitra" panose="00000400000000000000" pitchFamily="2" charset="-78"/>
              </a:rPr>
              <a:t>از محلول را داخل درب بطري ريخته و حدود</a:t>
            </a:r>
            <a:r>
              <a:rPr lang="ar-SA" sz="1900" b="1" dirty="0">
                <a:solidFill>
                  <a:srgbClr val="FF0000"/>
                </a:solidFill>
                <a:latin typeface="+mj-lt"/>
                <a:cs typeface="2  Mitra" panose="00000400000000000000" pitchFamily="2" charset="-78"/>
              </a:rPr>
              <a:t> 1دقيقه </a:t>
            </a:r>
            <a:r>
              <a:rPr lang="ar-SA" sz="1900" b="1" dirty="0">
                <a:solidFill>
                  <a:schemeClr val="tx1"/>
                </a:solidFill>
                <a:latin typeface="+mj-lt"/>
                <a:cs typeface="2  Mitra" panose="00000400000000000000" pitchFamily="2" charset="-78"/>
              </a:rPr>
              <a:t>داخل دهان چرخانده و سپس بيرون ريخته و تا </a:t>
            </a:r>
            <a:r>
              <a:rPr lang="ar-SA" sz="1900" b="1" dirty="0">
                <a:solidFill>
                  <a:srgbClr val="FF0000"/>
                </a:solidFill>
                <a:latin typeface="+mj-lt"/>
                <a:cs typeface="2  Mitra" panose="00000400000000000000" pitchFamily="2" charset="-78"/>
              </a:rPr>
              <a:t>نيم ساعت </a:t>
            </a:r>
            <a:r>
              <a:rPr lang="ar-SA" sz="1900" b="1" dirty="0">
                <a:solidFill>
                  <a:srgbClr val="0070C0"/>
                </a:solidFill>
                <a:latin typeface="+mj-lt"/>
                <a:cs typeface="2  Mitra" panose="00000400000000000000" pitchFamily="2" charset="-78"/>
              </a:rPr>
              <a:t>ازخوردن و </a:t>
            </a:r>
            <a:r>
              <a:rPr lang="fa-IR" sz="1900" b="1" dirty="0">
                <a:solidFill>
                  <a:srgbClr val="0070C0"/>
                </a:solidFill>
                <a:latin typeface="+mj-lt"/>
                <a:cs typeface="2  Mitra" panose="00000400000000000000" pitchFamily="2" charset="-78"/>
              </a:rPr>
              <a:t>آ</a:t>
            </a:r>
            <a:r>
              <a:rPr lang="ar-SA" sz="1900" b="1" dirty="0">
                <a:solidFill>
                  <a:srgbClr val="0070C0"/>
                </a:solidFill>
                <a:latin typeface="+mj-lt"/>
                <a:cs typeface="2  Mitra" panose="00000400000000000000" pitchFamily="2" charset="-78"/>
              </a:rPr>
              <a:t>شاميدن </a:t>
            </a:r>
            <a:r>
              <a:rPr lang="ar-SA" sz="1900" b="1" dirty="0">
                <a:solidFill>
                  <a:schemeClr val="tx1"/>
                </a:solidFill>
                <a:latin typeface="+mj-lt"/>
                <a:cs typeface="2  Mitra" panose="00000400000000000000" pitchFamily="2" charset="-78"/>
              </a:rPr>
              <a:t>پرهيز شود.</a:t>
            </a:r>
          </a:p>
          <a:p>
            <a:pPr algn="just" rtl="1" eaLnBrk="1" hangingPunct="1">
              <a:lnSpc>
                <a:spcPct val="160000"/>
              </a:lnSpc>
              <a:buFont typeface="Wingdings" panose="05000000000000000000" pitchFamily="2" charset="2"/>
              <a:buBlip>
                <a:blip r:embed="rId2"/>
              </a:buBlip>
              <a:defRPr/>
            </a:pPr>
            <a:r>
              <a:rPr lang="fa-IR" sz="1900" b="1" dirty="0">
                <a:solidFill>
                  <a:schemeClr val="tx1"/>
                </a:solidFill>
                <a:latin typeface="+mj-lt"/>
                <a:cs typeface="2  Mitra" panose="00000400000000000000" pitchFamily="2" charset="-78"/>
              </a:rPr>
              <a:t> </a:t>
            </a:r>
            <a:r>
              <a:rPr lang="ar-SA" sz="1900" b="1" dirty="0">
                <a:solidFill>
                  <a:schemeClr val="tx1"/>
                </a:solidFill>
                <a:latin typeface="+mj-lt"/>
                <a:cs typeface="2  Mitra" panose="00000400000000000000" pitchFamily="2" charset="-78"/>
              </a:rPr>
              <a:t>براي پيشگيري از قورت </a:t>
            </a:r>
            <a:r>
              <a:rPr lang="ar-SA" sz="1900" b="1" dirty="0" smtClean="0">
                <a:solidFill>
                  <a:schemeClr val="tx1"/>
                </a:solidFill>
                <a:latin typeface="+mj-lt"/>
                <a:cs typeface="2  Mitra" panose="00000400000000000000" pitchFamily="2" charset="-78"/>
              </a:rPr>
              <a:t>دادن،</a:t>
            </a:r>
            <a:r>
              <a:rPr lang="fa-IR" sz="1900" b="1" dirty="0" smtClean="0">
                <a:solidFill>
                  <a:schemeClr val="tx1"/>
                </a:solidFill>
                <a:latin typeface="+mj-lt"/>
                <a:cs typeface="2  Mitra" panose="00000400000000000000" pitchFamily="2" charset="-78"/>
              </a:rPr>
              <a:t> </a:t>
            </a:r>
            <a:r>
              <a:rPr lang="ar-SA" sz="1900" b="1" dirty="0" smtClean="0">
                <a:solidFill>
                  <a:srgbClr val="00B050"/>
                </a:solidFill>
                <a:latin typeface="+mj-lt"/>
                <a:cs typeface="2  Mitra" panose="00000400000000000000" pitchFamily="2" charset="-78"/>
              </a:rPr>
              <a:t>سر </a:t>
            </a:r>
            <a:r>
              <a:rPr lang="ar-SA" sz="1900" b="1" dirty="0">
                <a:solidFill>
                  <a:srgbClr val="00B050"/>
                </a:solidFill>
                <a:latin typeface="+mj-lt"/>
                <a:cs typeface="2  Mitra" panose="00000400000000000000" pitchFamily="2" charset="-78"/>
              </a:rPr>
              <a:t>را بطرف جلو خم </a:t>
            </a:r>
            <a:r>
              <a:rPr lang="ar-SA" sz="1900" b="1" dirty="0">
                <a:solidFill>
                  <a:schemeClr val="tx1"/>
                </a:solidFill>
                <a:latin typeface="+mj-lt"/>
                <a:cs typeface="2  Mitra" panose="00000400000000000000" pitchFamily="2" charset="-78"/>
              </a:rPr>
              <a:t>كنند.</a:t>
            </a:r>
          </a:p>
          <a:p>
            <a:pPr algn="just" rtl="1" eaLnBrk="1" hangingPunct="1">
              <a:lnSpc>
                <a:spcPct val="160000"/>
              </a:lnSpc>
              <a:buFont typeface="Wingdings" panose="05000000000000000000" pitchFamily="2" charset="2"/>
              <a:buBlip>
                <a:blip r:embed="rId2"/>
              </a:buBlip>
              <a:defRPr/>
            </a:pPr>
            <a:r>
              <a:rPr lang="fa-IR" sz="1900" b="1" dirty="0">
                <a:solidFill>
                  <a:schemeClr val="tx1"/>
                </a:solidFill>
                <a:latin typeface="+mj-lt"/>
                <a:cs typeface="2  Mitra" panose="00000400000000000000" pitchFamily="2" charset="-78"/>
              </a:rPr>
              <a:t> </a:t>
            </a:r>
            <a:r>
              <a:rPr lang="ar-SA" sz="1900" b="1" dirty="0">
                <a:solidFill>
                  <a:schemeClr val="tx1"/>
                </a:solidFill>
                <a:latin typeface="+mj-lt"/>
                <a:cs typeface="2  Mitra" panose="00000400000000000000" pitchFamily="2" charset="-78"/>
              </a:rPr>
              <a:t>در صورت قورت دادن مقدار كم از دهانشويه نگران نشويد ولي اگر مقدار زيادي قورت داده شود بايد مقدار زيادي </a:t>
            </a:r>
            <a:r>
              <a:rPr lang="ar-SA" sz="1900" b="1" dirty="0">
                <a:solidFill>
                  <a:srgbClr val="CC00FF"/>
                </a:solidFill>
                <a:latin typeface="+mj-lt"/>
                <a:cs typeface="2  Mitra" panose="00000400000000000000" pitchFamily="2" charset="-78"/>
              </a:rPr>
              <a:t>شير يا داروي ضد اسيد </a:t>
            </a:r>
            <a:r>
              <a:rPr lang="ar-SA" sz="1900" b="1" dirty="0" smtClean="0">
                <a:solidFill>
                  <a:srgbClr val="CC00FF"/>
                </a:solidFill>
                <a:latin typeface="+mj-lt"/>
                <a:cs typeface="2  Mitra" panose="00000400000000000000" pitchFamily="2" charset="-78"/>
              </a:rPr>
              <a:t>معده(</a:t>
            </a:r>
            <a:r>
              <a:rPr lang="en-US" sz="1900" b="1" dirty="0">
                <a:solidFill>
                  <a:schemeClr val="tx1"/>
                </a:solidFill>
                <a:latin typeface="+mj-lt"/>
                <a:cs typeface="2  Mitra" panose="00000400000000000000" pitchFamily="2" charset="-78"/>
              </a:rPr>
              <a:t>Al Mg</a:t>
            </a:r>
            <a:r>
              <a:rPr lang="fa-IR" sz="1900" b="1" dirty="0">
                <a:solidFill>
                  <a:schemeClr val="tx1"/>
                </a:solidFill>
                <a:latin typeface="+mj-lt"/>
                <a:cs typeface="2  Mitra" panose="00000400000000000000" pitchFamily="2" charset="-78"/>
              </a:rPr>
              <a:t>) كه از جذب فلورايد جلوگيري </a:t>
            </a:r>
            <a:r>
              <a:rPr lang="fa-IR" sz="1900" b="1" dirty="0" smtClean="0">
                <a:solidFill>
                  <a:schemeClr val="tx1"/>
                </a:solidFill>
                <a:latin typeface="+mj-lt"/>
                <a:cs typeface="2  Mitra" panose="00000400000000000000" pitchFamily="2" charset="-78"/>
              </a:rPr>
              <a:t>مي كند </a:t>
            </a:r>
            <a:r>
              <a:rPr lang="fa-IR" sz="1900" b="1" dirty="0">
                <a:solidFill>
                  <a:schemeClr val="tx1"/>
                </a:solidFill>
                <a:latin typeface="+mj-lt"/>
                <a:cs typeface="2  Mitra" panose="00000400000000000000" pitchFamily="2" charset="-78"/>
              </a:rPr>
              <a:t>به او بخورانيد و به مركز بهداشتي درماني ارجاع دهيد. </a:t>
            </a:r>
            <a:endParaRPr lang="en-US" sz="1900" b="1" dirty="0">
              <a:solidFill>
                <a:schemeClr val="tx1"/>
              </a:solidFill>
              <a:latin typeface="+mj-lt"/>
              <a:cs typeface="2  Mitra" panose="00000400000000000000" pitchFamily="2" charset="-78"/>
            </a:endParaRPr>
          </a:p>
        </p:txBody>
      </p:sp>
      <p:sp>
        <p:nvSpPr>
          <p:cNvPr id="5" name="Title 3"/>
          <p:cNvSpPr txBox="1">
            <a:spLocks/>
          </p:cNvSpPr>
          <p:nvPr/>
        </p:nvSpPr>
        <p:spPr>
          <a:xfrm>
            <a:off x="2376000" y="457200"/>
            <a:ext cx="4392000" cy="685800"/>
          </a:xfrm>
          <a:prstGeom prst="roundRect">
            <a:avLst/>
          </a:prstGeom>
          <a:ln w="28575" cap="flat" cmpd="sng" algn="ctr">
            <a:solidFill>
              <a:srgbClr val="00B050"/>
            </a:solidFill>
            <a:prstDash val="solid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1">
              <a:defRPr sz="216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2  Mitra" pitchFamily="2" charset="-78"/>
              </a:defRPr>
            </a:pPr>
            <a:r>
              <a:rPr lang="fa-IR" altLang="en-US" sz="3600" dirty="0">
                <a:solidFill>
                  <a:srgbClr val="FF0000"/>
                </a:solidFill>
                <a:cs typeface="2  Titr" pitchFamily="2" charset="-78"/>
              </a:rPr>
              <a:t>نحوه مصرف دهانشويه</a:t>
            </a:r>
            <a:endParaRPr lang="fa-IR" sz="3600" b="1" dirty="0">
              <a:solidFill>
                <a:srgbClr val="FF0000"/>
              </a:solidFill>
              <a:cs typeface="2  Titr" pitchFamily="2" charset="-78"/>
            </a:endParaRPr>
          </a:p>
        </p:txBody>
      </p:sp>
      <p:pic>
        <p:nvPicPr>
          <p:cNvPr id="4" name="Picture 2" descr="107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09600" y="520700"/>
            <a:ext cx="1424138" cy="965200"/>
          </a:xfrm>
          <a:prstGeom prst="rect">
            <a:avLst/>
          </a:prstGeom>
          <a:noFill/>
        </p:spPr>
      </p:pic>
      <p:pic>
        <p:nvPicPr>
          <p:cNvPr id="6" name="Picture 2" descr="10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858000" y="457200"/>
            <a:ext cx="1332862" cy="116154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605944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3"/>
          <p:cNvSpPr txBox="1">
            <a:spLocks/>
          </p:cNvSpPr>
          <p:nvPr/>
        </p:nvSpPr>
        <p:spPr>
          <a:xfrm>
            <a:off x="1442329" y="270283"/>
            <a:ext cx="5881500" cy="685800"/>
          </a:xfrm>
          <a:prstGeom prst="roundRect">
            <a:avLst/>
          </a:prstGeom>
          <a:ln w="28575" cap="flat" cmpd="sng" algn="ctr">
            <a:solidFill>
              <a:srgbClr val="00B050"/>
            </a:solidFill>
            <a:prstDash val="solid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1">
              <a:defRPr sz="216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2  Mitra" pitchFamily="2" charset="-78"/>
              </a:defRPr>
            </a:pPr>
            <a:r>
              <a:rPr lang="fa-IR" sz="3200" b="1" dirty="0">
                <a:solidFill>
                  <a:srgbClr val="FF0000"/>
                </a:solidFill>
                <a:cs typeface="2  Titr" pitchFamily="2" charset="-78"/>
              </a:rPr>
              <a:t>شاخص های سلامت دهان و دندان</a:t>
            </a: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>
          <a:xfrm>
            <a:off x="1404922" y="1209500"/>
            <a:ext cx="7010400" cy="18443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1">
              <a:buClr>
                <a:srgbClr val="CC0000"/>
              </a:buClr>
              <a:buFont typeface="Wingdings" panose="05000000000000000000" pitchFamily="2" charset="2"/>
              <a:buChar char="Ø"/>
            </a:pPr>
            <a:r>
              <a:rPr lang="en-US" altLang="en-US" b="1" dirty="0" err="1" smtClean="0">
                <a:cs typeface="2  Mitra" panose="00000400000000000000" pitchFamily="2" charset="-78"/>
              </a:rPr>
              <a:t>dmft</a:t>
            </a:r>
            <a:r>
              <a:rPr lang="en-US" altLang="en-US" b="1" dirty="0" smtClean="0">
                <a:cs typeface="2  Mitra" panose="00000400000000000000" pitchFamily="2" charset="-78"/>
              </a:rPr>
              <a:t>  </a:t>
            </a:r>
            <a:r>
              <a:rPr lang="fa-IR" altLang="en-US" b="1" dirty="0" smtClean="0">
                <a:cs typeface="2  Mitra" panose="00000400000000000000" pitchFamily="2" charset="-78"/>
              </a:rPr>
              <a:t>   (دندانهای شیری)</a:t>
            </a:r>
          </a:p>
          <a:p>
            <a:pPr algn="r" rtl="1">
              <a:buClr>
                <a:srgbClr val="CC0000"/>
              </a:buClr>
              <a:buFont typeface="Wingdings" panose="05000000000000000000" pitchFamily="2" charset="2"/>
              <a:buChar char="Ø"/>
            </a:pPr>
            <a:r>
              <a:rPr lang="en-US" altLang="en-US" b="1" dirty="0" smtClean="0">
                <a:solidFill>
                  <a:srgbClr val="FF00FF"/>
                </a:solidFill>
                <a:cs typeface="2  Mitra" panose="00000400000000000000" pitchFamily="2" charset="-78"/>
              </a:rPr>
              <a:t>DMFT  </a:t>
            </a:r>
            <a:r>
              <a:rPr lang="fa-IR" altLang="en-US" b="1" dirty="0" smtClean="0">
                <a:solidFill>
                  <a:srgbClr val="FF00FF"/>
                </a:solidFill>
                <a:cs typeface="2  Mitra" panose="00000400000000000000" pitchFamily="2" charset="-78"/>
              </a:rPr>
              <a:t>   (دندانهای دایمی)</a:t>
            </a:r>
            <a:endParaRPr lang="en-US" altLang="en-US" b="1" dirty="0" smtClean="0">
              <a:solidFill>
                <a:srgbClr val="FF00FF"/>
              </a:solidFill>
              <a:cs typeface="2  Mitra" panose="00000400000000000000" pitchFamily="2" charset="-78"/>
            </a:endParaRPr>
          </a:p>
          <a:p>
            <a:pPr algn="r" rtl="1">
              <a:buClr>
                <a:srgbClr val="CC0000"/>
              </a:buClr>
              <a:buFont typeface="Wingdings" panose="05000000000000000000" pitchFamily="2" charset="2"/>
              <a:buChar char="Ø"/>
            </a:pPr>
            <a:r>
              <a:rPr lang="en-US" altLang="en-US" b="1" dirty="0" smtClean="0">
                <a:cs typeface="2  Mitra" panose="00000400000000000000" pitchFamily="2" charset="-78"/>
              </a:rPr>
              <a:t>Caries Free  </a:t>
            </a:r>
            <a:r>
              <a:rPr lang="fa-IR" altLang="en-US" b="1" dirty="0" smtClean="0">
                <a:cs typeface="2  Mitra" panose="00000400000000000000" pitchFamily="2" charset="-78"/>
              </a:rPr>
              <a:t>   (بدون پوسیدگی)</a:t>
            </a:r>
            <a:endParaRPr lang="en-US" altLang="en-US" b="1" dirty="0" smtClean="0">
              <a:cs typeface="2  Mitra" panose="00000400000000000000" pitchFamily="2" charset="-78"/>
            </a:endParaRPr>
          </a:p>
        </p:txBody>
      </p:sp>
      <p:grpSp>
        <p:nvGrpSpPr>
          <p:cNvPr id="24" name="Group 23"/>
          <p:cNvGrpSpPr/>
          <p:nvPr/>
        </p:nvGrpSpPr>
        <p:grpSpPr>
          <a:xfrm>
            <a:off x="304800" y="3174252"/>
            <a:ext cx="8610600" cy="3431070"/>
            <a:chOff x="1062596" y="2542137"/>
            <a:chExt cx="6823528" cy="4063185"/>
          </a:xfrm>
          <a:scene3d>
            <a:camera prst="perspectiveAbove" zoom="91000"/>
            <a:lightRig rig="threePt" dir="t">
              <a:rot lat="0" lon="0" rev="20640000"/>
            </a:lightRig>
          </a:scene3d>
        </p:grpSpPr>
        <p:sp>
          <p:nvSpPr>
            <p:cNvPr id="25" name="Freeform 24"/>
            <p:cNvSpPr/>
            <p:nvPr/>
          </p:nvSpPr>
          <p:spPr>
            <a:xfrm>
              <a:off x="3482000" y="4620602"/>
              <a:ext cx="1984720" cy="1984720"/>
            </a:xfrm>
            <a:custGeom>
              <a:avLst/>
              <a:gdLst>
                <a:gd name="connsiteX0" fmla="*/ 0 w 1984720"/>
                <a:gd name="connsiteY0" fmla="*/ 992360 h 1984720"/>
                <a:gd name="connsiteX1" fmla="*/ 992360 w 1984720"/>
                <a:gd name="connsiteY1" fmla="*/ 0 h 1984720"/>
                <a:gd name="connsiteX2" fmla="*/ 1984720 w 1984720"/>
                <a:gd name="connsiteY2" fmla="*/ 992360 h 1984720"/>
                <a:gd name="connsiteX3" fmla="*/ 992360 w 1984720"/>
                <a:gd name="connsiteY3" fmla="*/ 1984720 h 1984720"/>
                <a:gd name="connsiteX4" fmla="*/ 0 w 1984720"/>
                <a:gd name="connsiteY4" fmla="*/ 992360 h 19847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84720" h="1984720">
                  <a:moveTo>
                    <a:pt x="0" y="992360"/>
                  </a:moveTo>
                  <a:cubicBezTo>
                    <a:pt x="0" y="444295"/>
                    <a:pt x="444295" y="0"/>
                    <a:pt x="992360" y="0"/>
                  </a:cubicBezTo>
                  <a:cubicBezTo>
                    <a:pt x="1540425" y="0"/>
                    <a:pt x="1984720" y="444295"/>
                    <a:pt x="1984720" y="992360"/>
                  </a:cubicBezTo>
                  <a:cubicBezTo>
                    <a:pt x="1984720" y="1540425"/>
                    <a:pt x="1540425" y="1984720"/>
                    <a:pt x="992360" y="1984720"/>
                  </a:cubicBezTo>
                  <a:cubicBezTo>
                    <a:pt x="444295" y="1984720"/>
                    <a:pt x="0" y="1540425"/>
                    <a:pt x="0" y="99236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FC000"/>
                </a:gs>
                <a:gs pos="79000">
                  <a:schemeClr val="accent6">
                    <a:tint val="37000"/>
                    <a:satMod val="300000"/>
                  </a:schemeClr>
                </a:gs>
                <a:gs pos="100000">
                  <a:schemeClr val="accent6">
                    <a:lumMod val="40000"/>
                    <a:lumOff val="60000"/>
                  </a:schemeClr>
                </a:gs>
              </a:gsLst>
              <a:lin ang="2700000" scaled="1"/>
              <a:tileRect/>
            </a:gradFill>
            <a:ln>
              <a:solidFill>
                <a:schemeClr val="tx1"/>
              </a:solidFill>
            </a:ln>
            <a:sp3d>
              <a:bevelT/>
            </a:sp3d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spcFirstLastPara="0" vert="horz" wrap="square" lIns="312881" tIns="312881" rIns="312881" bIns="312881" numCol="1" spcCol="1270" anchor="ctr" anchorCtr="0">
              <a:noAutofit/>
            </a:bodyPr>
            <a:lstStyle/>
            <a:p>
              <a:pPr lvl="0" algn="ctr" defTabSz="1555750" rtl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3500" b="1" kern="1200" cap="none" spc="50" dirty="0" smtClean="0">
                  <a:ln w="11430"/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DMFT</a:t>
              </a:r>
              <a:endParaRPr lang="en-US" sz="3500" kern="1200" dirty="0"/>
            </a:p>
          </p:txBody>
        </p:sp>
        <p:sp>
          <p:nvSpPr>
            <p:cNvPr id="26" name="Left Arrow 25"/>
            <p:cNvSpPr/>
            <p:nvPr/>
          </p:nvSpPr>
          <p:spPr>
            <a:xfrm rot="20700000">
              <a:off x="5490806" y="4859802"/>
              <a:ext cx="1477752" cy="565645"/>
            </a:xfrm>
            <a:prstGeom prst="leftArrow">
              <a:avLst>
                <a:gd name="adj1" fmla="val 60000"/>
                <a:gd name="adj2" fmla="val 50000"/>
              </a:avLst>
            </a:prstGeom>
            <a:gradFill>
              <a:gsLst>
                <a:gs pos="0">
                  <a:schemeClr val="accent4">
                    <a:lumMod val="60000"/>
                    <a:lumOff val="40000"/>
                  </a:schemeClr>
                </a:gs>
                <a:gs pos="82000">
                  <a:schemeClr val="accent4">
                    <a:tint val="37000"/>
                    <a:satMod val="300000"/>
                  </a:schemeClr>
                </a:gs>
                <a:gs pos="100000">
                  <a:schemeClr val="accent4">
                    <a:lumMod val="40000"/>
                    <a:lumOff val="60000"/>
                  </a:schemeClr>
                </a:gs>
              </a:gsLst>
              <a:lin ang="2700000" scaled="1"/>
            </a:gradFill>
            <a:sp3d z="-211800">
              <a:bevelT w="40600" h="20600"/>
            </a:sp3d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/>
          </p:style>
        </p:sp>
        <p:sp>
          <p:nvSpPr>
            <p:cNvPr id="27" name="Freeform 26"/>
            <p:cNvSpPr/>
            <p:nvPr/>
          </p:nvSpPr>
          <p:spPr>
            <a:xfrm>
              <a:off x="6000640" y="4197196"/>
              <a:ext cx="1885484" cy="1508387"/>
            </a:xfrm>
            <a:custGeom>
              <a:avLst/>
              <a:gdLst>
                <a:gd name="connsiteX0" fmla="*/ 0 w 1885484"/>
                <a:gd name="connsiteY0" fmla="*/ 150839 h 1508387"/>
                <a:gd name="connsiteX1" fmla="*/ 150839 w 1885484"/>
                <a:gd name="connsiteY1" fmla="*/ 0 h 1508387"/>
                <a:gd name="connsiteX2" fmla="*/ 1734645 w 1885484"/>
                <a:gd name="connsiteY2" fmla="*/ 0 h 1508387"/>
                <a:gd name="connsiteX3" fmla="*/ 1885484 w 1885484"/>
                <a:gd name="connsiteY3" fmla="*/ 150839 h 1508387"/>
                <a:gd name="connsiteX4" fmla="*/ 1885484 w 1885484"/>
                <a:gd name="connsiteY4" fmla="*/ 1357548 h 1508387"/>
                <a:gd name="connsiteX5" fmla="*/ 1734645 w 1885484"/>
                <a:gd name="connsiteY5" fmla="*/ 1508387 h 1508387"/>
                <a:gd name="connsiteX6" fmla="*/ 150839 w 1885484"/>
                <a:gd name="connsiteY6" fmla="*/ 1508387 h 1508387"/>
                <a:gd name="connsiteX7" fmla="*/ 0 w 1885484"/>
                <a:gd name="connsiteY7" fmla="*/ 1357548 h 1508387"/>
                <a:gd name="connsiteX8" fmla="*/ 0 w 1885484"/>
                <a:gd name="connsiteY8" fmla="*/ 150839 h 15083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85484" h="1508387">
                  <a:moveTo>
                    <a:pt x="0" y="150839"/>
                  </a:moveTo>
                  <a:cubicBezTo>
                    <a:pt x="0" y="67533"/>
                    <a:pt x="67533" y="0"/>
                    <a:pt x="150839" y="0"/>
                  </a:cubicBezTo>
                  <a:lnTo>
                    <a:pt x="1734645" y="0"/>
                  </a:lnTo>
                  <a:cubicBezTo>
                    <a:pt x="1817951" y="0"/>
                    <a:pt x="1885484" y="67533"/>
                    <a:pt x="1885484" y="150839"/>
                  </a:cubicBezTo>
                  <a:lnTo>
                    <a:pt x="1885484" y="1357548"/>
                  </a:lnTo>
                  <a:cubicBezTo>
                    <a:pt x="1885484" y="1440854"/>
                    <a:pt x="1817951" y="1508387"/>
                    <a:pt x="1734645" y="1508387"/>
                  </a:cubicBezTo>
                  <a:lnTo>
                    <a:pt x="150839" y="1508387"/>
                  </a:lnTo>
                  <a:cubicBezTo>
                    <a:pt x="67533" y="1508387"/>
                    <a:pt x="0" y="1440854"/>
                    <a:pt x="0" y="1357548"/>
                  </a:cubicBezTo>
                  <a:lnTo>
                    <a:pt x="0" y="150839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4">
                    <a:lumMod val="60000"/>
                    <a:lumOff val="40000"/>
                  </a:schemeClr>
                </a:gs>
                <a:gs pos="82000">
                  <a:schemeClr val="accent4">
                    <a:tint val="37000"/>
                    <a:satMod val="300000"/>
                  </a:schemeClr>
                </a:gs>
                <a:gs pos="100000">
                  <a:schemeClr val="accent4">
                    <a:lumMod val="40000"/>
                    <a:lumOff val="60000"/>
                  </a:schemeClr>
                </a:gs>
              </a:gsLst>
              <a:lin ang="2700000" scaled="1"/>
              <a:tileRect/>
            </a:gradFill>
            <a:ln>
              <a:solidFill>
                <a:schemeClr val="tx1"/>
              </a:solidFill>
            </a:ln>
            <a:sp3d>
              <a:bevelT/>
            </a:sp3d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spcFirstLastPara="0" vert="horz" wrap="square" lIns="114664" tIns="114664" rIns="114664" bIns="114664" numCol="1" spcCol="1270" anchor="ctr" anchorCtr="0">
              <a:noAutofit/>
            </a:bodyPr>
            <a:lstStyle/>
            <a:p>
              <a:pPr lvl="0" algn="ctr" defTabSz="1644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3700" b="1" spc="50" dirty="0" smtClean="0">
                  <a:ln w="11430"/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Tooth</a:t>
              </a:r>
              <a:endParaRPr lang="en-US" sz="3700" kern="1200" dirty="0"/>
            </a:p>
          </p:txBody>
        </p:sp>
        <p:sp>
          <p:nvSpPr>
            <p:cNvPr id="28" name="Left Arrow 27"/>
            <p:cNvSpPr/>
            <p:nvPr/>
          </p:nvSpPr>
          <p:spPr>
            <a:xfrm rot="17700000">
              <a:off x="4503484" y="3683158"/>
              <a:ext cx="1477752" cy="565645"/>
            </a:xfrm>
            <a:prstGeom prst="leftArrow">
              <a:avLst>
                <a:gd name="adj1" fmla="val 60000"/>
                <a:gd name="adj2" fmla="val 50000"/>
              </a:avLst>
            </a:prstGeom>
            <a:gradFill>
              <a:gsLst>
                <a:gs pos="0">
                  <a:schemeClr val="accent5">
                    <a:lumMod val="75000"/>
                  </a:schemeClr>
                </a:gs>
                <a:gs pos="75000">
                  <a:schemeClr val="accent5">
                    <a:tint val="37000"/>
                    <a:satMod val="30000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2700000" scaled="1"/>
            </a:gradFill>
            <a:sp3d z="-211800">
              <a:bevelT w="40600" h="20600"/>
            </a:sp3d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/>
          </p:style>
        </p:sp>
        <p:sp>
          <p:nvSpPr>
            <p:cNvPr id="29" name="Freeform 28"/>
            <p:cNvSpPr/>
            <p:nvPr/>
          </p:nvSpPr>
          <p:spPr>
            <a:xfrm>
              <a:off x="4611881" y="2542137"/>
              <a:ext cx="1885484" cy="1508387"/>
            </a:xfrm>
            <a:custGeom>
              <a:avLst/>
              <a:gdLst>
                <a:gd name="connsiteX0" fmla="*/ 0 w 1885484"/>
                <a:gd name="connsiteY0" fmla="*/ 150839 h 1508387"/>
                <a:gd name="connsiteX1" fmla="*/ 150839 w 1885484"/>
                <a:gd name="connsiteY1" fmla="*/ 0 h 1508387"/>
                <a:gd name="connsiteX2" fmla="*/ 1734645 w 1885484"/>
                <a:gd name="connsiteY2" fmla="*/ 0 h 1508387"/>
                <a:gd name="connsiteX3" fmla="*/ 1885484 w 1885484"/>
                <a:gd name="connsiteY3" fmla="*/ 150839 h 1508387"/>
                <a:gd name="connsiteX4" fmla="*/ 1885484 w 1885484"/>
                <a:gd name="connsiteY4" fmla="*/ 1357548 h 1508387"/>
                <a:gd name="connsiteX5" fmla="*/ 1734645 w 1885484"/>
                <a:gd name="connsiteY5" fmla="*/ 1508387 h 1508387"/>
                <a:gd name="connsiteX6" fmla="*/ 150839 w 1885484"/>
                <a:gd name="connsiteY6" fmla="*/ 1508387 h 1508387"/>
                <a:gd name="connsiteX7" fmla="*/ 0 w 1885484"/>
                <a:gd name="connsiteY7" fmla="*/ 1357548 h 1508387"/>
                <a:gd name="connsiteX8" fmla="*/ 0 w 1885484"/>
                <a:gd name="connsiteY8" fmla="*/ 150839 h 15083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85484" h="1508387">
                  <a:moveTo>
                    <a:pt x="0" y="150839"/>
                  </a:moveTo>
                  <a:cubicBezTo>
                    <a:pt x="0" y="67533"/>
                    <a:pt x="67533" y="0"/>
                    <a:pt x="150839" y="0"/>
                  </a:cubicBezTo>
                  <a:lnTo>
                    <a:pt x="1734645" y="0"/>
                  </a:lnTo>
                  <a:cubicBezTo>
                    <a:pt x="1817951" y="0"/>
                    <a:pt x="1885484" y="67533"/>
                    <a:pt x="1885484" y="150839"/>
                  </a:cubicBezTo>
                  <a:lnTo>
                    <a:pt x="1885484" y="1357548"/>
                  </a:lnTo>
                  <a:cubicBezTo>
                    <a:pt x="1885484" y="1440854"/>
                    <a:pt x="1817951" y="1508387"/>
                    <a:pt x="1734645" y="1508387"/>
                  </a:cubicBezTo>
                  <a:lnTo>
                    <a:pt x="150839" y="1508387"/>
                  </a:lnTo>
                  <a:cubicBezTo>
                    <a:pt x="67533" y="1508387"/>
                    <a:pt x="0" y="1440854"/>
                    <a:pt x="0" y="1357548"/>
                  </a:cubicBezTo>
                  <a:lnTo>
                    <a:pt x="0" y="150839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5">
                    <a:lumMod val="75000"/>
                  </a:schemeClr>
                </a:gs>
                <a:gs pos="75000">
                  <a:schemeClr val="accent5">
                    <a:tint val="37000"/>
                    <a:satMod val="30000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2700000" scaled="1"/>
              <a:tileRect/>
            </a:gradFill>
            <a:ln>
              <a:solidFill>
                <a:schemeClr val="tx1"/>
              </a:solidFill>
            </a:ln>
            <a:sp3d>
              <a:bevelT/>
            </a:sp3d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spcFirstLastPara="0" vert="horz" wrap="square" lIns="114664" tIns="114664" rIns="114664" bIns="114664" numCol="1" spcCol="1270" anchor="ctr" anchorCtr="0">
              <a:noAutofit/>
            </a:bodyPr>
            <a:lstStyle/>
            <a:p>
              <a:pPr lvl="0" algn="ctr" defTabSz="1644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3700" b="1" kern="1200" cap="none" spc="50" dirty="0" smtClean="0">
                  <a:ln w="11430"/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Filling</a:t>
              </a:r>
              <a:endParaRPr lang="en-US" sz="3700" kern="1200" dirty="0"/>
            </a:p>
          </p:txBody>
        </p:sp>
        <p:sp>
          <p:nvSpPr>
            <p:cNvPr id="30" name="Left Arrow 29"/>
            <p:cNvSpPr/>
            <p:nvPr/>
          </p:nvSpPr>
          <p:spPr>
            <a:xfrm rot="14700000">
              <a:off x="2967484" y="3683158"/>
              <a:ext cx="1477752" cy="565645"/>
            </a:xfrm>
            <a:prstGeom prst="leftArrow">
              <a:avLst>
                <a:gd name="adj1" fmla="val 60000"/>
                <a:gd name="adj2" fmla="val 50000"/>
              </a:avLst>
            </a:prstGeom>
            <a:gradFill>
              <a:gsLst>
                <a:gs pos="0">
                  <a:srgbClr val="92D050"/>
                </a:gs>
                <a:gs pos="81000">
                  <a:schemeClr val="accent3">
                    <a:tint val="37000"/>
                    <a:satMod val="300000"/>
                  </a:schemeClr>
                </a:gs>
                <a:gs pos="100000">
                  <a:schemeClr val="accent3">
                    <a:lumMod val="40000"/>
                    <a:lumOff val="60000"/>
                  </a:schemeClr>
                </a:gs>
              </a:gsLst>
              <a:lin ang="2700000" scaled="1"/>
            </a:gradFill>
            <a:sp3d z="-211800">
              <a:bevelT w="40600" h="20600"/>
            </a:sp3d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/>
          </p:style>
        </p:sp>
        <p:sp>
          <p:nvSpPr>
            <p:cNvPr id="31" name="Freeform 30"/>
            <p:cNvSpPr/>
            <p:nvPr/>
          </p:nvSpPr>
          <p:spPr>
            <a:xfrm>
              <a:off x="2451355" y="2542137"/>
              <a:ext cx="1885484" cy="1508387"/>
            </a:xfrm>
            <a:custGeom>
              <a:avLst/>
              <a:gdLst>
                <a:gd name="connsiteX0" fmla="*/ 0 w 1885484"/>
                <a:gd name="connsiteY0" fmla="*/ 150839 h 1508387"/>
                <a:gd name="connsiteX1" fmla="*/ 150839 w 1885484"/>
                <a:gd name="connsiteY1" fmla="*/ 0 h 1508387"/>
                <a:gd name="connsiteX2" fmla="*/ 1734645 w 1885484"/>
                <a:gd name="connsiteY2" fmla="*/ 0 h 1508387"/>
                <a:gd name="connsiteX3" fmla="*/ 1885484 w 1885484"/>
                <a:gd name="connsiteY3" fmla="*/ 150839 h 1508387"/>
                <a:gd name="connsiteX4" fmla="*/ 1885484 w 1885484"/>
                <a:gd name="connsiteY4" fmla="*/ 1357548 h 1508387"/>
                <a:gd name="connsiteX5" fmla="*/ 1734645 w 1885484"/>
                <a:gd name="connsiteY5" fmla="*/ 1508387 h 1508387"/>
                <a:gd name="connsiteX6" fmla="*/ 150839 w 1885484"/>
                <a:gd name="connsiteY6" fmla="*/ 1508387 h 1508387"/>
                <a:gd name="connsiteX7" fmla="*/ 0 w 1885484"/>
                <a:gd name="connsiteY7" fmla="*/ 1357548 h 1508387"/>
                <a:gd name="connsiteX8" fmla="*/ 0 w 1885484"/>
                <a:gd name="connsiteY8" fmla="*/ 150839 h 15083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85484" h="1508387">
                  <a:moveTo>
                    <a:pt x="0" y="150839"/>
                  </a:moveTo>
                  <a:cubicBezTo>
                    <a:pt x="0" y="67533"/>
                    <a:pt x="67533" y="0"/>
                    <a:pt x="150839" y="0"/>
                  </a:cubicBezTo>
                  <a:lnTo>
                    <a:pt x="1734645" y="0"/>
                  </a:lnTo>
                  <a:cubicBezTo>
                    <a:pt x="1817951" y="0"/>
                    <a:pt x="1885484" y="67533"/>
                    <a:pt x="1885484" y="150839"/>
                  </a:cubicBezTo>
                  <a:lnTo>
                    <a:pt x="1885484" y="1357548"/>
                  </a:lnTo>
                  <a:cubicBezTo>
                    <a:pt x="1885484" y="1440854"/>
                    <a:pt x="1817951" y="1508387"/>
                    <a:pt x="1734645" y="1508387"/>
                  </a:cubicBezTo>
                  <a:lnTo>
                    <a:pt x="150839" y="1508387"/>
                  </a:lnTo>
                  <a:cubicBezTo>
                    <a:pt x="67533" y="1508387"/>
                    <a:pt x="0" y="1440854"/>
                    <a:pt x="0" y="1357548"/>
                  </a:cubicBezTo>
                  <a:lnTo>
                    <a:pt x="0" y="150839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92D050"/>
                </a:gs>
                <a:gs pos="81000">
                  <a:schemeClr val="accent3">
                    <a:tint val="37000"/>
                    <a:satMod val="300000"/>
                  </a:schemeClr>
                </a:gs>
                <a:gs pos="100000">
                  <a:schemeClr val="accent3">
                    <a:lumMod val="40000"/>
                    <a:lumOff val="60000"/>
                  </a:schemeClr>
                </a:gs>
              </a:gsLst>
              <a:lin ang="2700000" scaled="1"/>
              <a:tileRect/>
            </a:gradFill>
            <a:ln>
              <a:solidFill>
                <a:schemeClr val="tx1"/>
              </a:solidFill>
            </a:ln>
            <a:sp3d>
              <a:bevelT/>
            </a:sp3d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spcFirstLastPara="0" vert="horz" wrap="square" lIns="114664" tIns="114664" rIns="114664" bIns="114664" numCol="1" spcCol="1270" anchor="ctr" anchorCtr="0">
              <a:noAutofit/>
            </a:bodyPr>
            <a:lstStyle/>
            <a:p>
              <a:pPr lvl="0" algn="ctr" defTabSz="1644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3700" b="1" kern="1200" cap="none" spc="50" dirty="0" smtClean="0">
                  <a:ln w="11430"/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Missing</a:t>
              </a:r>
              <a:endParaRPr lang="en-US" sz="3700" kern="1200" dirty="0"/>
            </a:p>
          </p:txBody>
        </p:sp>
        <p:sp>
          <p:nvSpPr>
            <p:cNvPr id="32" name="Left Arrow 31"/>
            <p:cNvSpPr/>
            <p:nvPr/>
          </p:nvSpPr>
          <p:spPr>
            <a:xfrm rot="11700000">
              <a:off x="1980162" y="4859802"/>
              <a:ext cx="1477752" cy="565645"/>
            </a:xfrm>
            <a:prstGeom prst="leftArrow">
              <a:avLst>
                <a:gd name="adj1" fmla="val 60000"/>
                <a:gd name="adj2" fmla="val 50000"/>
              </a:avLst>
            </a:prstGeom>
            <a:gradFill>
              <a:gsLst>
                <a:gs pos="0">
                  <a:srgbClr val="FF0000"/>
                </a:gs>
                <a:gs pos="60000">
                  <a:schemeClr val="accent2">
                    <a:tint val="37000"/>
                    <a:satMod val="300000"/>
                  </a:schemeClr>
                </a:gs>
                <a:gs pos="100000">
                  <a:schemeClr val="accent2">
                    <a:lumMod val="40000"/>
                    <a:lumOff val="60000"/>
                  </a:schemeClr>
                </a:gs>
              </a:gsLst>
              <a:lin ang="2700000" scaled="1"/>
            </a:gradFill>
            <a:sp3d z="-211800">
              <a:bevelT w="40600" h="20600"/>
            </a:sp3d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/>
          </p:style>
        </p:sp>
        <p:sp>
          <p:nvSpPr>
            <p:cNvPr id="33" name="Freeform 32"/>
            <p:cNvSpPr/>
            <p:nvPr/>
          </p:nvSpPr>
          <p:spPr>
            <a:xfrm>
              <a:off x="1062596" y="4197196"/>
              <a:ext cx="1885484" cy="1508387"/>
            </a:xfrm>
            <a:custGeom>
              <a:avLst/>
              <a:gdLst>
                <a:gd name="connsiteX0" fmla="*/ 0 w 1885484"/>
                <a:gd name="connsiteY0" fmla="*/ 150839 h 1508387"/>
                <a:gd name="connsiteX1" fmla="*/ 150839 w 1885484"/>
                <a:gd name="connsiteY1" fmla="*/ 0 h 1508387"/>
                <a:gd name="connsiteX2" fmla="*/ 1734645 w 1885484"/>
                <a:gd name="connsiteY2" fmla="*/ 0 h 1508387"/>
                <a:gd name="connsiteX3" fmla="*/ 1885484 w 1885484"/>
                <a:gd name="connsiteY3" fmla="*/ 150839 h 1508387"/>
                <a:gd name="connsiteX4" fmla="*/ 1885484 w 1885484"/>
                <a:gd name="connsiteY4" fmla="*/ 1357548 h 1508387"/>
                <a:gd name="connsiteX5" fmla="*/ 1734645 w 1885484"/>
                <a:gd name="connsiteY5" fmla="*/ 1508387 h 1508387"/>
                <a:gd name="connsiteX6" fmla="*/ 150839 w 1885484"/>
                <a:gd name="connsiteY6" fmla="*/ 1508387 h 1508387"/>
                <a:gd name="connsiteX7" fmla="*/ 0 w 1885484"/>
                <a:gd name="connsiteY7" fmla="*/ 1357548 h 1508387"/>
                <a:gd name="connsiteX8" fmla="*/ 0 w 1885484"/>
                <a:gd name="connsiteY8" fmla="*/ 150839 h 15083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85484" h="1508387">
                  <a:moveTo>
                    <a:pt x="0" y="150839"/>
                  </a:moveTo>
                  <a:cubicBezTo>
                    <a:pt x="0" y="67533"/>
                    <a:pt x="67533" y="0"/>
                    <a:pt x="150839" y="0"/>
                  </a:cubicBezTo>
                  <a:lnTo>
                    <a:pt x="1734645" y="0"/>
                  </a:lnTo>
                  <a:cubicBezTo>
                    <a:pt x="1817951" y="0"/>
                    <a:pt x="1885484" y="67533"/>
                    <a:pt x="1885484" y="150839"/>
                  </a:cubicBezTo>
                  <a:lnTo>
                    <a:pt x="1885484" y="1357548"/>
                  </a:lnTo>
                  <a:cubicBezTo>
                    <a:pt x="1885484" y="1440854"/>
                    <a:pt x="1817951" y="1508387"/>
                    <a:pt x="1734645" y="1508387"/>
                  </a:cubicBezTo>
                  <a:lnTo>
                    <a:pt x="150839" y="1508387"/>
                  </a:lnTo>
                  <a:cubicBezTo>
                    <a:pt x="67533" y="1508387"/>
                    <a:pt x="0" y="1440854"/>
                    <a:pt x="0" y="1357548"/>
                  </a:cubicBezTo>
                  <a:lnTo>
                    <a:pt x="0" y="150839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FF0000"/>
                </a:gs>
                <a:gs pos="60000">
                  <a:schemeClr val="accent2">
                    <a:tint val="37000"/>
                    <a:satMod val="300000"/>
                  </a:schemeClr>
                </a:gs>
                <a:gs pos="100000">
                  <a:schemeClr val="accent2">
                    <a:lumMod val="40000"/>
                    <a:lumOff val="60000"/>
                  </a:schemeClr>
                </a:gs>
              </a:gsLst>
              <a:lin ang="2700000" scaled="1"/>
              <a:tileRect/>
            </a:gradFill>
            <a:ln>
              <a:solidFill>
                <a:schemeClr val="tx1"/>
              </a:solidFill>
            </a:ln>
            <a:sp3d>
              <a:bevelT/>
            </a:sp3d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spcFirstLastPara="0" vert="horz" wrap="square" lIns="114664" tIns="114664" rIns="114664" bIns="114664" numCol="1" spcCol="1270" anchor="ctr" anchorCtr="0">
              <a:noAutofit/>
            </a:bodyPr>
            <a:lstStyle/>
            <a:p>
              <a:pPr lvl="0" algn="ctr" defTabSz="1644650" rtl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3700" b="1" kern="1200" cap="none" spc="50" dirty="0" smtClean="0">
                  <a:ln w="11430"/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Decay</a:t>
              </a:r>
              <a:endParaRPr lang="en-US" sz="3700" kern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53235502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 invX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 rot="1739785">
            <a:off x="4313937" y="911407"/>
            <a:ext cx="5256584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fa-IR" sz="5400" b="1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cs typeface="B Titr" panose="00000700000000000000" pitchFamily="2" charset="-78"/>
              </a:rPr>
              <a:t>موفق و مؤید باشید</a:t>
            </a:r>
            <a:endParaRPr lang="en-US" sz="5400" b="1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solidFill>
                <a:srgbClr val="FFFF00"/>
              </a:solid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  <a:cs typeface="B Titr" panose="00000700000000000000" pitchFamily="2" charset="-78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19200" y="4038600"/>
            <a:ext cx="3800475" cy="28194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16329" y="0"/>
            <a:ext cx="3495673" cy="487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5118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7" name="Rectangle 3"/>
          <p:cNvSpPr>
            <a:spLocks noGrp="1" noChangeArrowheads="1"/>
          </p:cNvSpPr>
          <p:nvPr>
            <p:ph idx="1"/>
          </p:nvPr>
        </p:nvSpPr>
        <p:spPr>
          <a:xfrm>
            <a:off x="500689" y="1854194"/>
            <a:ext cx="8229600" cy="4713288"/>
          </a:xfrm>
        </p:spPr>
        <p:txBody>
          <a:bodyPr rtlCol="0">
            <a:normAutofit/>
          </a:bodyPr>
          <a:lstStyle/>
          <a:p>
            <a:pPr marL="0" indent="0" algn="just" rtl="1">
              <a:lnSpc>
                <a:spcPct val="150000"/>
              </a:lnSpc>
              <a:buNone/>
              <a:defRPr/>
            </a:pPr>
            <a:r>
              <a:rPr lang="fa-IR" altLang="en-US" b="1" dirty="0">
                <a:solidFill>
                  <a:srgbClr val="CC00FF"/>
                </a:solidFill>
                <a:cs typeface="2  Mitra" pitchFamily="2" charset="-78"/>
              </a:rPr>
              <a:t>3- اندازه مسواک: </a:t>
            </a:r>
            <a:r>
              <a:rPr lang="fa-IR" altLang="en-US" b="1" dirty="0">
                <a:cs typeface="2  Mitra" pitchFamily="2" charset="-78"/>
              </a:rPr>
              <a:t>مسواک کودکان کوچک تر از بزرگسالان باشد. اندازه دسته آن برای کودکان باید به گونه ای باشد که به خوبی در دست های کوچک کودکان قرار گیرد و هنگام استفاده در دست آن ها نلغزد</a:t>
            </a:r>
            <a:r>
              <a:rPr lang="fa-IR" altLang="en-US" b="1" dirty="0" smtClean="0">
                <a:cs typeface="2  Mitra" pitchFamily="2" charset="-78"/>
              </a:rPr>
              <a:t>.</a:t>
            </a:r>
            <a:endParaRPr lang="fa-IR" altLang="en-US" b="1" dirty="0" smtClean="0">
              <a:solidFill>
                <a:srgbClr val="0070C0"/>
              </a:solidFill>
              <a:cs typeface="2  Mitra" pitchFamily="2" charset="-78"/>
            </a:endParaRPr>
          </a:p>
          <a:p>
            <a:pPr marL="0" indent="0" algn="just" rtl="1" eaLnBrk="1" fontAlgn="auto" hangingPunct="1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fa-IR" altLang="en-US" b="1" dirty="0" smtClean="0">
                <a:solidFill>
                  <a:srgbClr val="CC00FF"/>
                </a:solidFill>
                <a:cs typeface="2  Mitra" pitchFamily="2" charset="-78"/>
              </a:rPr>
              <a:t>4- </a:t>
            </a:r>
            <a:r>
              <a:rPr lang="fa-IR" altLang="en-US" b="1" dirty="0">
                <a:solidFill>
                  <a:srgbClr val="CC00FF"/>
                </a:solidFill>
                <a:cs typeface="2  Mitra" pitchFamily="2" charset="-78"/>
              </a:rPr>
              <a:t>شکل مسواک: </a:t>
            </a:r>
            <a:r>
              <a:rPr lang="fa-IR" altLang="en-US" b="1" dirty="0" smtClean="0">
                <a:solidFill>
                  <a:schemeClr val="tx1"/>
                </a:solidFill>
                <a:cs typeface="2  Mitra" pitchFamily="2" charset="-78"/>
              </a:rPr>
              <a:t>دسته مسواک کمی خمیده باشد تا سطوح خلفی را بهتر تمیز کند.</a:t>
            </a:r>
          </a:p>
        </p:txBody>
      </p:sp>
      <p:pic>
        <p:nvPicPr>
          <p:cNvPr id="4" name="Picture 3" descr="C:\Users\LENOVO\Desktop\5385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693882">
            <a:off x="546754" y="5534624"/>
            <a:ext cx="3600476" cy="16459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3"/>
          <p:cNvSpPr txBox="1">
            <a:spLocks/>
          </p:cNvSpPr>
          <p:nvPr/>
        </p:nvSpPr>
        <p:spPr>
          <a:xfrm>
            <a:off x="2506433" y="211125"/>
            <a:ext cx="3924000" cy="685800"/>
          </a:xfrm>
          <a:prstGeom prst="roundRect">
            <a:avLst/>
          </a:prstGeom>
          <a:ln w="28575" cap="flat" cmpd="sng" algn="ctr">
            <a:solidFill>
              <a:srgbClr val="00B050"/>
            </a:solidFill>
            <a:prstDash val="solid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1">
              <a:defRPr sz="216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2  Mitra" pitchFamily="2" charset="-78"/>
              </a:defRPr>
            </a:pPr>
            <a:r>
              <a:rPr lang="fa-IR" sz="3200" b="1" dirty="0">
                <a:solidFill>
                  <a:srgbClr val="FF0000"/>
                </a:solidFill>
                <a:cs typeface="2  Titr" pitchFamily="2" charset="-78"/>
              </a:rPr>
              <a:t>انتخاب یک مسواک خوب</a:t>
            </a:r>
          </a:p>
        </p:txBody>
      </p:sp>
      <p:sp>
        <p:nvSpPr>
          <p:cNvPr id="7" name="Rectangle 9"/>
          <p:cNvSpPr txBox="1">
            <a:spLocks noChangeArrowheads="1"/>
          </p:cNvSpPr>
          <p:nvPr/>
        </p:nvSpPr>
        <p:spPr>
          <a:xfrm>
            <a:off x="4275666" y="1173686"/>
            <a:ext cx="4292600" cy="714375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 rtl="1">
              <a:buNone/>
              <a:defRPr/>
            </a:pPr>
            <a:r>
              <a:rPr lang="fa-IR" altLang="en-US" sz="3600" dirty="0">
                <a:solidFill>
                  <a:srgbClr val="FA00A7"/>
                </a:solidFill>
                <a:ea typeface="+mj-ea"/>
                <a:cs typeface="2  Titr" panose="00000700000000000000" pitchFamily="2" charset="-78"/>
              </a:rPr>
              <a:t>شرایط یک مسواک خوب </a:t>
            </a:r>
          </a:p>
        </p:txBody>
      </p:sp>
    </p:spTree>
    <p:extLst>
      <p:ext uri="{BB962C8B-B14F-4D97-AF65-F5344CB8AC3E}">
        <p14:creationId xmlns:p14="http://schemas.microsoft.com/office/powerpoint/2010/main" val="732175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57201" y="1483825"/>
            <a:ext cx="8153400" cy="41088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>
              <a:lnSpc>
                <a:spcPct val="150000"/>
              </a:lnSpc>
              <a:defRPr/>
            </a:pPr>
            <a:r>
              <a:rPr lang="fa-IR" sz="2900" b="1" dirty="0" smtClean="0">
                <a:cs typeface="2  Mitra" panose="00000400000000000000" pitchFamily="2" charset="-78"/>
              </a:rPr>
              <a:t>جهت برداشتن </a:t>
            </a:r>
            <a:r>
              <a:rPr lang="fa-IR" sz="2900" b="1" dirty="0" smtClean="0">
                <a:solidFill>
                  <a:schemeClr val="accent6">
                    <a:lumMod val="75000"/>
                  </a:schemeClr>
                </a:solidFill>
                <a:cs typeface="2  Mitra" panose="00000400000000000000" pitchFamily="2" charset="-78"/>
              </a:rPr>
              <a:t>ساده تر پلاک </a:t>
            </a:r>
            <a:r>
              <a:rPr lang="fa-IR" sz="2900" b="1" dirty="0" smtClean="0">
                <a:cs typeface="2  Mitra" panose="00000400000000000000" pitchFamily="2" charset="-78"/>
              </a:rPr>
              <a:t>در افراد استفاده می شود.</a:t>
            </a:r>
          </a:p>
          <a:p>
            <a:pPr algn="just" rtl="1">
              <a:lnSpc>
                <a:spcPct val="150000"/>
              </a:lnSpc>
              <a:defRPr/>
            </a:pPr>
            <a:r>
              <a:rPr lang="fa-IR" sz="2900" b="1" dirty="0" smtClean="0">
                <a:cs typeface="2  Mitra" panose="00000400000000000000" pitchFamily="2" charset="-78"/>
              </a:rPr>
              <a:t>در بیماران تحت درمان </a:t>
            </a:r>
            <a:r>
              <a:rPr lang="fa-IR" sz="2900" b="1" dirty="0" smtClean="0">
                <a:solidFill>
                  <a:srgbClr val="FF0000"/>
                </a:solidFill>
                <a:cs typeface="2  Mitra" panose="00000400000000000000" pitchFamily="2" charset="-78"/>
              </a:rPr>
              <a:t>ارتودنسی ثابت </a:t>
            </a:r>
            <a:r>
              <a:rPr lang="fa-IR" sz="2900" b="1" dirty="0" smtClean="0">
                <a:cs typeface="2  Mitra" panose="00000400000000000000" pitchFamily="2" charset="-78"/>
              </a:rPr>
              <a:t>و</a:t>
            </a:r>
            <a:r>
              <a:rPr lang="fa-IR" sz="2900" b="1" dirty="0" smtClean="0">
                <a:solidFill>
                  <a:srgbClr val="FF0000"/>
                </a:solidFill>
                <a:cs typeface="2  Mitra" panose="00000400000000000000" pitchFamily="2" charset="-78"/>
              </a:rPr>
              <a:t> </a:t>
            </a:r>
            <a:r>
              <a:rPr lang="fa-IR" sz="2900" b="1" dirty="0" smtClean="0">
                <a:cs typeface="2  Mitra" panose="00000400000000000000" pitchFamily="2" charset="-78"/>
              </a:rPr>
              <a:t>کودکانی که از </a:t>
            </a:r>
            <a:r>
              <a:rPr lang="fa-IR" sz="2900" b="1" dirty="0" smtClean="0">
                <a:solidFill>
                  <a:srgbClr val="FF0000"/>
                </a:solidFill>
                <a:cs typeface="2  Mitra" panose="00000400000000000000" pitchFamily="2" charset="-78"/>
              </a:rPr>
              <a:t>توان بدنی و ذهنی کمی</a:t>
            </a:r>
            <a:r>
              <a:rPr lang="fa-IR" sz="2900" b="1" dirty="0" smtClean="0">
                <a:solidFill>
                  <a:srgbClr val="00B050"/>
                </a:solidFill>
                <a:cs typeface="2  Mitra" panose="00000400000000000000" pitchFamily="2" charset="-78"/>
              </a:rPr>
              <a:t> </a:t>
            </a:r>
            <a:r>
              <a:rPr lang="fa-IR" sz="2900" b="1" dirty="0" smtClean="0">
                <a:cs typeface="2  Mitra" panose="00000400000000000000" pitchFamily="2" charset="-78"/>
              </a:rPr>
              <a:t>برخوردارند</a:t>
            </a:r>
            <a:r>
              <a:rPr lang="fa-IR" sz="2900" b="1" dirty="0" smtClean="0">
                <a:solidFill>
                  <a:srgbClr val="00B050"/>
                </a:solidFill>
                <a:cs typeface="2  Mitra" panose="00000400000000000000" pitchFamily="2" charset="-78"/>
              </a:rPr>
              <a:t> بیشتر توصیه می گردد.</a:t>
            </a:r>
            <a:endParaRPr lang="fa-IR" sz="2900" b="1" dirty="0" smtClean="0">
              <a:cs typeface="2  Mitra" panose="00000400000000000000" pitchFamily="2" charset="-78"/>
            </a:endParaRPr>
          </a:p>
          <a:p>
            <a:pPr algn="just" rtl="1">
              <a:lnSpc>
                <a:spcPct val="150000"/>
              </a:lnSpc>
              <a:defRPr/>
            </a:pPr>
            <a:r>
              <a:rPr lang="fa-IR" sz="2900" b="1" dirty="0" smtClean="0">
                <a:cs typeface="2  Mitra" panose="00000400000000000000" pitchFamily="2" charset="-78"/>
              </a:rPr>
              <a:t>در صورت تمایل کودکان و نوجوانان به استفاده از این نوع مسواکها ( مسواک برقی) </a:t>
            </a:r>
            <a:r>
              <a:rPr lang="fa-IR" sz="2900" b="1" dirty="0" smtClean="0">
                <a:solidFill>
                  <a:srgbClr val="CC00FF"/>
                </a:solidFill>
                <a:cs typeface="2  Mitra" panose="00000400000000000000" pitchFamily="2" charset="-78"/>
              </a:rPr>
              <a:t>جایگزین مناسبی </a:t>
            </a:r>
            <a:r>
              <a:rPr lang="fa-IR" sz="2900" b="1" dirty="0" smtClean="0">
                <a:cs typeface="2  Mitra" panose="00000400000000000000" pitchFamily="2" charset="-78"/>
              </a:rPr>
              <a:t>برای مسواک دستی می باشد.</a:t>
            </a:r>
            <a:endParaRPr lang="fa-IR" sz="2900" b="1" dirty="0">
              <a:cs typeface="2  Mitra" panose="00000400000000000000" pitchFamily="2" charset="-78"/>
            </a:endParaRPr>
          </a:p>
        </p:txBody>
      </p:sp>
      <p:sp>
        <p:nvSpPr>
          <p:cNvPr id="9" name="Title 3"/>
          <p:cNvSpPr txBox="1">
            <a:spLocks/>
          </p:cNvSpPr>
          <p:nvPr/>
        </p:nvSpPr>
        <p:spPr>
          <a:xfrm>
            <a:off x="2851522" y="434173"/>
            <a:ext cx="3600000" cy="720000"/>
          </a:xfrm>
          <a:prstGeom prst="roundRect">
            <a:avLst/>
          </a:prstGeom>
          <a:ln w="28575" cap="flat" cmpd="sng" algn="ctr">
            <a:solidFill>
              <a:srgbClr val="00B050"/>
            </a:solidFill>
            <a:prstDash val="solid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1">
              <a:defRPr sz="216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2  Mitra" pitchFamily="2" charset="-78"/>
              </a:defRPr>
            </a:pPr>
            <a:r>
              <a:rPr lang="fa-IR" sz="4000" b="1" dirty="0" smtClean="0">
                <a:solidFill>
                  <a:srgbClr val="FF0000"/>
                </a:solidFill>
                <a:cs typeface="2  Titr" pitchFamily="2" charset="-78"/>
              </a:rPr>
              <a:t>مسواک برقی</a:t>
            </a:r>
            <a:endParaRPr lang="fa-IR" sz="4000" b="1" dirty="0">
              <a:solidFill>
                <a:srgbClr val="FF0000"/>
              </a:solidFill>
              <a:cs typeface="2  Titr" pitchFamily="2" charset="-78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4000" y="5181600"/>
            <a:ext cx="5143500" cy="144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9070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44731" y="1974275"/>
            <a:ext cx="8294561" cy="40530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>
              <a:lnSpc>
                <a:spcPct val="150000"/>
              </a:lnSpc>
              <a:defRPr/>
            </a:pPr>
            <a:r>
              <a:rPr lang="fa-IR" sz="2900" b="1" dirty="0">
                <a:cs typeface="2  Mitra" panose="00000400000000000000" pitchFamily="2" charset="-78"/>
              </a:rPr>
              <a:t>اکثر </a:t>
            </a:r>
            <a:r>
              <a:rPr lang="fa-IR" sz="2900" b="1" dirty="0">
                <a:solidFill>
                  <a:schemeClr val="accent6">
                    <a:lumMod val="75000"/>
                  </a:schemeClr>
                </a:solidFill>
                <a:cs typeface="2  Mitra" panose="00000400000000000000" pitchFamily="2" charset="-78"/>
              </a:rPr>
              <a:t>خمیردندانها</a:t>
            </a:r>
            <a:r>
              <a:rPr lang="fa-IR" sz="2900" b="1" dirty="0">
                <a:cs typeface="2  Mitra" panose="00000400000000000000" pitchFamily="2" charset="-78"/>
              </a:rPr>
              <a:t> حاوی </a:t>
            </a:r>
            <a:r>
              <a:rPr lang="fa-IR" sz="2900" b="1" dirty="0">
                <a:solidFill>
                  <a:srgbClr val="C00000"/>
                </a:solidFill>
                <a:cs typeface="2  Mitra" panose="00000400000000000000" pitchFamily="2" charset="-78"/>
              </a:rPr>
              <a:t>فلوراید</a:t>
            </a:r>
            <a:r>
              <a:rPr lang="fa-IR" sz="2900" b="1" dirty="0">
                <a:cs typeface="2  Mitra" panose="00000400000000000000" pitchFamily="2" charset="-78"/>
              </a:rPr>
              <a:t> </a:t>
            </a:r>
            <a:r>
              <a:rPr lang="fa-IR" sz="2900" b="1" dirty="0" smtClean="0">
                <a:cs typeface="2  Mitra" panose="00000400000000000000" pitchFamily="2" charset="-78"/>
              </a:rPr>
              <a:t>هستند.</a:t>
            </a:r>
          </a:p>
          <a:p>
            <a:pPr algn="just" rtl="1">
              <a:lnSpc>
                <a:spcPct val="150000"/>
              </a:lnSpc>
              <a:defRPr/>
            </a:pPr>
            <a:r>
              <a:rPr lang="fa-IR" sz="2900" b="1" dirty="0" smtClean="0">
                <a:solidFill>
                  <a:srgbClr val="FF0000"/>
                </a:solidFill>
                <a:cs typeface="2  Mitra" panose="00000400000000000000" pitchFamily="2" charset="-78"/>
              </a:rPr>
              <a:t>فلورایدها </a:t>
            </a:r>
            <a:r>
              <a:rPr lang="fa-IR" sz="2900" b="1" dirty="0">
                <a:cs typeface="2  Mitra" panose="00000400000000000000" pitchFamily="2" charset="-78"/>
              </a:rPr>
              <a:t>سبب </a:t>
            </a:r>
            <a:r>
              <a:rPr lang="fa-IR" sz="2900" b="1" dirty="0">
                <a:solidFill>
                  <a:srgbClr val="00B050"/>
                </a:solidFill>
                <a:cs typeface="2  Mitra" panose="00000400000000000000" pitchFamily="2" charset="-78"/>
              </a:rPr>
              <a:t>مقاومتر شدن دندان </a:t>
            </a:r>
            <a:r>
              <a:rPr lang="fa-IR" sz="2900" b="1" dirty="0">
                <a:solidFill>
                  <a:srgbClr val="0070C0"/>
                </a:solidFill>
                <a:cs typeface="2  Mitra" panose="00000400000000000000" pitchFamily="2" charset="-78"/>
              </a:rPr>
              <a:t>در برابر پوسیدگی</a:t>
            </a:r>
            <a:r>
              <a:rPr lang="fa-IR" sz="2900" b="1" dirty="0">
                <a:solidFill>
                  <a:srgbClr val="C00000"/>
                </a:solidFill>
                <a:cs typeface="2  Mitra" panose="00000400000000000000" pitchFamily="2" charset="-78"/>
              </a:rPr>
              <a:t> </a:t>
            </a:r>
            <a:r>
              <a:rPr lang="fa-IR" sz="2900" b="1" dirty="0">
                <a:cs typeface="2  Mitra" panose="00000400000000000000" pitchFamily="2" charset="-78"/>
              </a:rPr>
              <a:t>می شوند</a:t>
            </a:r>
            <a:r>
              <a:rPr lang="fa-IR" sz="2900" b="1" dirty="0" smtClean="0">
                <a:cs typeface="2  Mitra" panose="00000400000000000000" pitchFamily="2" charset="-78"/>
              </a:rPr>
              <a:t>.</a:t>
            </a:r>
          </a:p>
          <a:p>
            <a:pPr algn="just" rtl="1">
              <a:lnSpc>
                <a:spcPct val="150000"/>
              </a:lnSpc>
              <a:defRPr/>
            </a:pPr>
            <a:r>
              <a:rPr lang="fa-IR" sz="2900" b="1" dirty="0" smtClean="0">
                <a:cs typeface="2  Mitra" panose="00000400000000000000" pitchFamily="2" charset="-78"/>
              </a:rPr>
              <a:t>خمیردندانها دارای موادی هستند که به از </a:t>
            </a:r>
            <a:r>
              <a:rPr lang="fa-IR" sz="2900" b="1" dirty="0" smtClean="0">
                <a:solidFill>
                  <a:srgbClr val="7030A0"/>
                </a:solidFill>
                <a:cs typeface="2  Mitra" panose="00000400000000000000" pitchFamily="2" charset="-78"/>
              </a:rPr>
              <a:t>بین بردن پلاک</a:t>
            </a:r>
            <a:r>
              <a:rPr lang="fa-IR" sz="2900" b="1" dirty="0" smtClean="0">
                <a:cs typeface="2  Mitra" panose="00000400000000000000" pitchFamily="2" charset="-78"/>
              </a:rPr>
              <a:t>، </a:t>
            </a:r>
            <a:r>
              <a:rPr lang="fa-IR" sz="2900" b="1" dirty="0" smtClean="0">
                <a:solidFill>
                  <a:srgbClr val="7030A0"/>
                </a:solidFill>
                <a:cs typeface="2  Mitra" panose="00000400000000000000" pitchFamily="2" charset="-78"/>
              </a:rPr>
              <a:t>رنگدانه</a:t>
            </a:r>
            <a:r>
              <a:rPr lang="fa-IR" sz="2900" b="1" dirty="0" smtClean="0">
                <a:cs typeface="2  Mitra" panose="00000400000000000000" pitchFamily="2" charset="-78"/>
              </a:rPr>
              <a:t> و </a:t>
            </a:r>
            <a:r>
              <a:rPr lang="fa-IR" sz="2900" b="1" dirty="0" smtClean="0">
                <a:solidFill>
                  <a:srgbClr val="7030A0"/>
                </a:solidFill>
                <a:cs typeface="2  Mitra" panose="00000400000000000000" pitchFamily="2" charset="-78"/>
              </a:rPr>
              <a:t>کنترل رسوب </a:t>
            </a:r>
            <a:r>
              <a:rPr lang="fa-IR" sz="2900" b="1" dirty="0" smtClean="0">
                <a:cs typeface="2  Mitra" panose="00000400000000000000" pitchFamily="2" charset="-78"/>
              </a:rPr>
              <a:t>کمک می کنند.</a:t>
            </a:r>
            <a:endParaRPr lang="fa-IR" sz="2900" b="1" dirty="0">
              <a:cs typeface="2  Mitra" panose="00000400000000000000" pitchFamily="2" charset="-78"/>
            </a:endParaRPr>
          </a:p>
          <a:p>
            <a:pPr algn="just" rtl="1">
              <a:lnSpc>
                <a:spcPct val="150000"/>
              </a:lnSpc>
              <a:defRPr/>
            </a:pPr>
            <a:r>
              <a:rPr lang="fa-IR" sz="2900" b="1" dirty="0">
                <a:cs typeface="2  Mitra" panose="00000400000000000000" pitchFamily="2" charset="-78"/>
              </a:rPr>
              <a:t> </a:t>
            </a:r>
            <a:r>
              <a:rPr lang="fa-IR" sz="2900" b="1" dirty="0" smtClean="0">
                <a:solidFill>
                  <a:schemeClr val="accent6">
                    <a:lumMod val="75000"/>
                  </a:schemeClr>
                </a:solidFill>
                <a:cs typeface="2  Mitra" panose="00000400000000000000" pitchFamily="2" charset="-78"/>
              </a:rPr>
              <a:t>خمیردندانها</a:t>
            </a:r>
            <a:r>
              <a:rPr lang="fa-IR" sz="2900" b="1" dirty="0">
                <a:cs typeface="2  Mitra" panose="00000400000000000000" pitchFamily="2" charset="-78"/>
              </a:rPr>
              <a:t> </a:t>
            </a:r>
            <a:r>
              <a:rPr lang="fa-IR" sz="2900" b="1" dirty="0" smtClean="0">
                <a:cs typeface="2  Mitra" panose="00000400000000000000" pitchFamily="2" charset="-78"/>
              </a:rPr>
              <a:t>علاوه </a:t>
            </a:r>
            <a:r>
              <a:rPr lang="fa-IR" sz="2900" b="1" dirty="0">
                <a:cs typeface="2  Mitra" panose="00000400000000000000" pitchFamily="2" charset="-78"/>
              </a:rPr>
              <a:t>بر </a:t>
            </a:r>
            <a:r>
              <a:rPr lang="fa-IR" sz="2900" b="1" dirty="0" smtClean="0">
                <a:solidFill>
                  <a:srgbClr val="BA0DFF"/>
                </a:solidFill>
                <a:cs typeface="2  Mitra" panose="00000400000000000000" pitchFamily="2" charset="-78"/>
              </a:rPr>
              <a:t>خاصیت ضدپوسیدگی </a:t>
            </a:r>
            <a:r>
              <a:rPr lang="fa-IR" sz="2900" b="1" dirty="0">
                <a:cs typeface="2  Mitra" panose="00000400000000000000" pitchFamily="2" charset="-78"/>
              </a:rPr>
              <a:t>و </a:t>
            </a:r>
            <a:r>
              <a:rPr lang="fa-IR" sz="2900" b="1" dirty="0">
                <a:solidFill>
                  <a:srgbClr val="BA0DFF"/>
                </a:solidFill>
                <a:cs typeface="2  Mitra" panose="00000400000000000000" pitchFamily="2" charset="-78"/>
              </a:rPr>
              <a:t>ضدحساسیت</a:t>
            </a:r>
            <a:r>
              <a:rPr lang="fa-IR" sz="2900" b="1" dirty="0">
                <a:cs typeface="2  Mitra" panose="00000400000000000000" pitchFamily="2" charset="-78"/>
              </a:rPr>
              <a:t>، </a:t>
            </a:r>
            <a:r>
              <a:rPr lang="fa-IR" sz="2900" b="1" dirty="0">
                <a:solidFill>
                  <a:srgbClr val="C00000"/>
                </a:solidFill>
                <a:cs typeface="2  Mitra" panose="00000400000000000000" pitchFamily="2" charset="-78"/>
              </a:rPr>
              <a:t>خوشبو</a:t>
            </a:r>
            <a:r>
              <a:rPr lang="fa-IR" sz="2900" b="1" dirty="0">
                <a:cs typeface="2  Mitra" panose="00000400000000000000" pitchFamily="2" charset="-78"/>
              </a:rPr>
              <a:t> و </a:t>
            </a:r>
            <a:r>
              <a:rPr lang="fa-IR" sz="2900" b="1" dirty="0">
                <a:solidFill>
                  <a:srgbClr val="C00000"/>
                </a:solidFill>
                <a:cs typeface="2  Mitra" panose="00000400000000000000" pitchFamily="2" charset="-78"/>
              </a:rPr>
              <a:t>خوش طعم کننده دهان </a:t>
            </a:r>
            <a:r>
              <a:rPr lang="fa-IR" sz="2900" b="1" dirty="0">
                <a:cs typeface="2  Mitra" panose="00000400000000000000" pitchFamily="2" charset="-78"/>
              </a:rPr>
              <a:t>نیز هستند</a:t>
            </a:r>
            <a:r>
              <a:rPr lang="fa-IR" sz="2900" b="1" dirty="0" smtClean="0">
                <a:cs typeface="2  Mitra" panose="00000400000000000000" pitchFamily="2" charset="-78"/>
              </a:rPr>
              <a:t>.</a:t>
            </a:r>
            <a:endParaRPr lang="fa-IR" altLang="en-US" sz="2900" b="1" dirty="0">
              <a:cs typeface="2  Mitra" pitchFamily="2" charset="-78"/>
            </a:endParaRPr>
          </a:p>
        </p:txBody>
      </p:sp>
      <p:sp>
        <p:nvSpPr>
          <p:cNvPr id="9" name="Title 3"/>
          <p:cNvSpPr txBox="1">
            <a:spLocks/>
          </p:cNvSpPr>
          <p:nvPr/>
        </p:nvSpPr>
        <p:spPr>
          <a:xfrm>
            <a:off x="3715124" y="417240"/>
            <a:ext cx="3600000" cy="720000"/>
          </a:xfrm>
          <a:prstGeom prst="roundRect">
            <a:avLst/>
          </a:prstGeom>
          <a:ln w="28575" cap="flat" cmpd="sng" algn="ctr">
            <a:solidFill>
              <a:srgbClr val="00B050"/>
            </a:solidFill>
            <a:prstDash val="solid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1">
              <a:defRPr sz="216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2  Mitra" pitchFamily="2" charset="-78"/>
              </a:defRPr>
            </a:pPr>
            <a:r>
              <a:rPr lang="fa-IR" sz="4000" b="1" dirty="0">
                <a:solidFill>
                  <a:srgbClr val="FF0000"/>
                </a:solidFill>
                <a:cs typeface="2  Titr" pitchFamily="2" charset="-78"/>
              </a:rPr>
              <a:t>خمیر دندان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4731" y="1295400"/>
            <a:ext cx="3200400" cy="144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8780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 flipH="1">
            <a:off x="76200" y="381000"/>
            <a:ext cx="8915400" cy="6248400"/>
            <a:chOff x="0" y="0"/>
            <a:chExt cx="4217049" cy="2253313"/>
          </a:xfrm>
        </p:grpSpPr>
        <p:sp>
          <p:nvSpPr>
            <p:cNvPr id="14" name="Shape 220091"/>
            <p:cNvSpPr/>
            <p:nvPr/>
          </p:nvSpPr>
          <p:spPr>
            <a:xfrm>
              <a:off x="0" y="255354"/>
              <a:ext cx="4027932" cy="1997959"/>
            </a:xfrm>
            <a:custGeom>
              <a:avLst/>
              <a:gdLst/>
              <a:ahLst/>
              <a:cxnLst/>
              <a:rect l="0" t="0" r="0" b="0"/>
              <a:pathLst>
                <a:path w="4027932" h="1997959">
                  <a:moveTo>
                    <a:pt x="0" y="0"/>
                  </a:moveTo>
                  <a:lnTo>
                    <a:pt x="4027932" y="0"/>
                  </a:lnTo>
                  <a:lnTo>
                    <a:pt x="4027932" y="1997959"/>
                  </a:lnTo>
                  <a:lnTo>
                    <a:pt x="0" y="1997959"/>
                  </a:lnTo>
                  <a:lnTo>
                    <a:pt x="0" y="0"/>
                  </a:lnTo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000000">
                <a:alpha val="74901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 sz="1400"/>
            </a:p>
          </p:txBody>
        </p:sp>
        <p:sp>
          <p:nvSpPr>
            <p:cNvPr id="15" name="Shape 10895"/>
            <p:cNvSpPr/>
            <p:nvPr/>
          </p:nvSpPr>
          <p:spPr>
            <a:xfrm>
              <a:off x="69849" y="325193"/>
              <a:ext cx="3888004" cy="1860004"/>
            </a:xfrm>
            <a:custGeom>
              <a:avLst/>
              <a:gdLst/>
              <a:ahLst/>
              <a:cxnLst/>
              <a:rect l="0" t="0" r="0" b="0"/>
              <a:pathLst>
                <a:path w="3888004" h="1860004">
                  <a:moveTo>
                    <a:pt x="152400" y="0"/>
                  </a:moveTo>
                  <a:lnTo>
                    <a:pt x="3415373" y="0"/>
                  </a:lnTo>
                  <a:cubicBezTo>
                    <a:pt x="3413798" y="13805"/>
                    <a:pt x="3412795" y="27775"/>
                    <a:pt x="3412795" y="41999"/>
                  </a:cubicBezTo>
                  <a:cubicBezTo>
                    <a:pt x="3412795" y="244805"/>
                    <a:pt x="3577197" y="409207"/>
                    <a:pt x="3780003" y="409207"/>
                  </a:cubicBezTo>
                  <a:cubicBezTo>
                    <a:pt x="3817595" y="409207"/>
                    <a:pt x="3853840" y="403492"/>
                    <a:pt x="3888004" y="393002"/>
                  </a:cubicBezTo>
                  <a:lnTo>
                    <a:pt x="3888004" y="1707604"/>
                  </a:lnTo>
                  <a:cubicBezTo>
                    <a:pt x="3888004" y="1707604"/>
                    <a:pt x="3888004" y="1860004"/>
                    <a:pt x="3735604" y="1860004"/>
                  </a:cubicBezTo>
                  <a:lnTo>
                    <a:pt x="152400" y="1860004"/>
                  </a:lnTo>
                  <a:cubicBezTo>
                    <a:pt x="152400" y="1860004"/>
                    <a:pt x="0" y="1860004"/>
                    <a:pt x="0" y="1707604"/>
                  </a:cubicBezTo>
                  <a:lnTo>
                    <a:pt x="0" y="152400"/>
                  </a:lnTo>
                  <a:cubicBezTo>
                    <a:pt x="0" y="152400"/>
                    <a:pt x="0" y="0"/>
                    <a:pt x="152400" y="0"/>
                  </a:cubicBez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FFFFFF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pPr algn="just" rtl="1"/>
              <a:endParaRPr lang="en-US" sz="1400" dirty="0"/>
            </a:p>
          </p:txBody>
        </p:sp>
        <p:sp>
          <p:nvSpPr>
            <p:cNvPr id="16" name="Shape 10896"/>
            <p:cNvSpPr/>
            <p:nvPr/>
          </p:nvSpPr>
          <p:spPr>
            <a:xfrm>
              <a:off x="3526347" y="0"/>
              <a:ext cx="690702" cy="690702"/>
            </a:xfrm>
            <a:custGeom>
              <a:avLst/>
              <a:gdLst/>
              <a:ahLst/>
              <a:cxnLst/>
              <a:rect l="0" t="0" r="0" b="0"/>
              <a:pathLst>
                <a:path w="690702" h="690702">
                  <a:moveTo>
                    <a:pt x="345351" y="0"/>
                  </a:moveTo>
                  <a:cubicBezTo>
                    <a:pt x="536080" y="0"/>
                    <a:pt x="690702" y="154623"/>
                    <a:pt x="690702" y="345351"/>
                  </a:cubicBezTo>
                  <a:cubicBezTo>
                    <a:pt x="690702" y="536080"/>
                    <a:pt x="536080" y="690702"/>
                    <a:pt x="345351" y="690702"/>
                  </a:cubicBezTo>
                  <a:cubicBezTo>
                    <a:pt x="154622" y="690702"/>
                    <a:pt x="0" y="536080"/>
                    <a:pt x="0" y="345351"/>
                  </a:cubicBezTo>
                  <a:cubicBezTo>
                    <a:pt x="0" y="154623"/>
                    <a:pt x="154622" y="0"/>
                    <a:pt x="345351" y="0"/>
                  </a:cubicBez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EE3751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 sz="1400"/>
            </a:p>
          </p:txBody>
        </p:sp>
        <p:sp>
          <p:nvSpPr>
            <p:cNvPr id="17" name="Shape 10897"/>
            <p:cNvSpPr/>
            <p:nvPr/>
          </p:nvSpPr>
          <p:spPr>
            <a:xfrm>
              <a:off x="3650333" y="123981"/>
              <a:ext cx="442735" cy="442735"/>
            </a:xfrm>
            <a:custGeom>
              <a:avLst/>
              <a:gdLst/>
              <a:ahLst/>
              <a:cxnLst/>
              <a:rect l="0" t="0" r="0" b="0"/>
              <a:pathLst>
                <a:path w="442735" h="442735">
                  <a:moveTo>
                    <a:pt x="206146" y="0"/>
                  </a:moveTo>
                  <a:lnTo>
                    <a:pt x="236588" y="0"/>
                  </a:lnTo>
                  <a:cubicBezTo>
                    <a:pt x="236588" y="0"/>
                    <a:pt x="269354" y="0"/>
                    <a:pt x="269354" y="32766"/>
                  </a:cubicBezTo>
                  <a:lnTo>
                    <a:pt x="269354" y="173381"/>
                  </a:lnTo>
                  <a:lnTo>
                    <a:pt x="409969" y="173381"/>
                  </a:lnTo>
                  <a:cubicBezTo>
                    <a:pt x="409969" y="173381"/>
                    <a:pt x="442735" y="173381"/>
                    <a:pt x="442735" y="206146"/>
                  </a:cubicBezTo>
                  <a:lnTo>
                    <a:pt x="442735" y="236588"/>
                  </a:lnTo>
                  <a:cubicBezTo>
                    <a:pt x="442735" y="236588"/>
                    <a:pt x="442735" y="269354"/>
                    <a:pt x="409969" y="269354"/>
                  </a:cubicBezTo>
                  <a:lnTo>
                    <a:pt x="269354" y="269354"/>
                  </a:lnTo>
                  <a:lnTo>
                    <a:pt x="269354" y="409969"/>
                  </a:lnTo>
                  <a:cubicBezTo>
                    <a:pt x="269354" y="409969"/>
                    <a:pt x="269354" y="442735"/>
                    <a:pt x="236588" y="442735"/>
                  </a:cubicBezTo>
                  <a:lnTo>
                    <a:pt x="206146" y="442735"/>
                  </a:lnTo>
                  <a:cubicBezTo>
                    <a:pt x="206146" y="442735"/>
                    <a:pt x="173381" y="442735"/>
                    <a:pt x="173381" y="409969"/>
                  </a:cubicBezTo>
                  <a:lnTo>
                    <a:pt x="173381" y="269354"/>
                  </a:lnTo>
                  <a:lnTo>
                    <a:pt x="32766" y="269354"/>
                  </a:lnTo>
                  <a:cubicBezTo>
                    <a:pt x="32766" y="269354"/>
                    <a:pt x="0" y="269354"/>
                    <a:pt x="0" y="236588"/>
                  </a:cubicBezTo>
                  <a:lnTo>
                    <a:pt x="0" y="206146"/>
                  </a:lnTo>
                  <a:cubicBezTo>
                    <a:pt x="0" y="206146"/>
                    <a:pt x="0" y="173381"/>
                    <a:pt x="32766" y="173381"/>
                  </a:cubicBezTo>
                  <a:lnTo>
                    <a:pt x="173381" y="173381"/>
                  </a:lnTo>
                  <a:lnTo>
                    <a:pt x="173381" y="32766"/>
                  </a:lnTo>
                  <a:cubicBezTo>
                    <a:pt x="173381" y="32766"/>
                    <a:pt x="173381" y="0"/>
                    <a:pt x="206146" y="0"/>
                  </a:cubicBez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FFF100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 sz="1400"/>
            </a:p>
          </p:txBody>
        </p:sp>
      </p:grpSp>
      <p:sp>
        <p:nvSpPr>
          <p:cNvPr id="4" name="Rectangle 3"/>
          <p:cNvSpPr/>
          <p:nvPr/>
        </p:nvSpPr>
        <p:spPr>
          <a:xfrm>
            <a:off x="2633137" y="106673"/>
            <a:ext cx="4229043" cy="80021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rtl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fa-IR" sz="4000" b="1" dirty="0" smtClean="0">
                <a:solidFill>
                  <a:srgbClr val="FF0000"/>
                </a:solidFill>
                <a:ea typeface="Calibri" panose="020F0502020204030204" pitchFamily="34" charset="0"/>
                <a:cs typeface="2  Farnaz" panose="00000400000000000000" pitchFamily="2" charset="-78"/>
              </a:rPr>
              <a:t>نکات مهم خمیر دندان</a:t>
            </a:r>
            <a:endParaRPr lang="en-US" sz="4000" b="1" dirty="0">
              <a:solidFill>
                <a:srgbClr val="FF0000"/>
              </a:solidFill>
              <a:ea typeface="Calibri" panose="020F0502020204030204" pitchFamily="34" charset="0"/>
              <a:cs typeface="2  Farnaz" panose="00000400000000000000" pitchFamily="2" charset="-78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938997" y="1990247"/>
            <a:ext cx="774780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r" rtl="1">
              <a:lnSpc>
                <a:spcPct val="150000"/>
              </a:lnSpc>
              <a:buBlip>
                <a:blip r:embed="rId2"/>
              </a:buBlip>
            </a:pPr>
            <a:r>
              <a:rPr lang="fa-IR" sz="3200" b="1" dirty="0" smtClean="0">
                <a:cs typeface="2  Mitra" panose="00000400000000000000" pitchFamily="2" charset="-78"/>
              </a:rPr>
              <a:t>در </a:t>
            </a:r>
            <a:r>
              <a:rPr lang="ar-SA" sz="3200" b="1" dirty="0" smtClean="0">
                <a:cs typeface="2  Mitra" panose="00000400000000000000" pitchFamily="2" charset="-78"/>
              </a:rPr>
              <a:t>صورت </a:t>
            </a:r>
            <a:r>
              <a:rPr lang="ar-SA" sz="3200" b="1" dirty="0">
                <a:solidFill>
                  <a:srgbClr val="BA0DFF"/>
                </a:solidFill>
                <a:cs typeface="2  Mitra" panose="00000400000000000000" pitchFamily="2" charset="-78"/>
              </a:rPr>
              <a:t>عدم دسترسی</a:t>
            </a:r>
            <a:r>
              <a:rPr lang="ar-SA" sz="3200" b="1" dirty="0">
                <a:cs typeface="2  Mitra" panose="00000400000000000000" pitchFamily="2" charset="-78"/>
              </a:rPr>
              <a:t> به </a:t>
            </a:r>
            <a:r>
              <a:rPr lang="ar-SA" sz="3200" b="1" dirty="0">
                <a:solidFill>
                  <a:srgbClr val="0070C0"/>
                </a:solidFill>
                <a:cs typeface="2  Mitra" panose="00000400000000000000" pitchFamily="2" charset="-78"/>
              </a:rPr>
              <a:t>خمیر دندان</a:t>
            </a:r>
            <a:r>
              <a:rPr lang="ar-SA" sz="3200" b="1" dirty="0">
                <a:cs typeface="2  Mitra" panose="00000400000000000000" pitchFamily="2" charset="-78"/>
              </a:rPr>
              <a:t>، با </a:t>
            </a:r>
            <a:r>
              <a:rPr lang="ar-SA" sz="3200" b="1" dirty="0">
                <a:solidFill>
                  <a:srgbClr val="00B050"/>
                </a:solidFill>
                <a:cs typeface="2  Mitra" panose="00000400000000000000" pitchFamily="2" charset="-78"/>
              </a:rPr>
              <a:t>آب خالی </a:t>
            </a:r>
            <a:r>
              <a:rPr lang="ar-SA" sz="3200" b="1" dirty="0" smtClean="0">
                <a:cs typeface="2  Mitra" panose="00000400000000000000" pitchFamily="2" charset="-78"/>
              </a:rPr>
              <a:t>مسواک </a:t>
            </a:r>
            <a:r>
              <a:rPr lang="fa-IR" sz="3200" b="1" dirty="0" smtClean="0">
                <a:cs typeface="2  Mitra" panose="00000400000000000000" pitchFamily="2" charset="-78"/>
              </a:rPr>
              <a:t>کنید</a:t>
            </a:r>
            <a:r>
              <a:rPr lang="ar-SA" sz="3200" b="1" dirty="0" smtClean="0">
                <a:cs typeface="2  Mitra" panose="00000400000000000000" pitchFamily="2" charset="-78"/>
              </a:rPr>
              <a:t>.</a:t>
            </a:r>
            <a:endParaRPr lang="fa-IR" sz="3200" b="1" dirty="0">
              <a:cs typeface="2  Mitra" panose="00000400000000000000" pitchFamily="2" charset="-78"/>
            </a:endParaRPr>
          </a:p>
          <a:p>
            <a:pPr marL="457200" indent="-457200" algn="r" rtl="1">
              <a:lnSpc>
                <a:spcPct val="150000"/>
              </a:lnSpc>
              <a:buBlip>
                <a:blip r:embed="rId2"/>
              </a:buBlip>
            </a:pPr>
            <a:r>
              <a:rPr lang="ar-SA" sz="3200" b="1" dirty="0" smtClean="0">
                <a:cs typeface="2  Mitra" panose="00000400000000000000" pitchFamily="2" charset="-78"/>
              </a:rPr>
              <a:t>استفاده </a:t>
            </a:r>
            <a:r>
              <a:rPr lang="ar-SA" sz="3200" b="1" dirty="0">
                <a:cs typeface="2  Mitra" panose="00000400000000000000" pitchFamily="2" charset="-78"/>
              </a:rPr>
              <a:t>از </a:t>
            </a:r>
            <a:r>
              <a:rPr lang="ar-SA" sz="3200" b="1" dirty="0">
                <a:solidFill>
                  <a:srgbClr val="0070C0"/>
                </a:solidFill>
                <a:cs typeface="2  Mitra" panose="00000400000000000000" pitchFamily="2" charset="-78"/>
              </a:rPr>
              <a:t>نمک خشک</a:t>
            </a:r>
            <a:r>
              <a:rPr lang="ar-SA" sz="3200" b="1" dirty="0">
                <a:cs typeface="2  Mitra" panose="00000400000000000000" pitchFamily="2" charset="-78"/>
              </a:rPr>
              <a:t>، </a:t>
            </a:r>
            <a:r>
              <a:rPr lang="ar-SA" sz="3200" b="1" dirty="0">
                <a:solidFill>
                  <a:srgbClr val="CC0099"/>
                </a:solidFill>
                <a:cs typeface="2  Mitra" panose="00000400000000000000" pitchFamily="2" charset="-78"/>
              </a:rPr>
              <a:t>جوش شیرین </a:t>
            </a:r>
            <a:r>
              <a:rPr lang="ar-SA" sz="3200" b="1" dirty="0">
                <a:cs typeface="2  Mitra" panose="00000400000000000000" pitchFamily="2" charset="-78"/>
              </a:rPr>
              <a:t>یا سایر پودرها براي مسواک کردن </a:t>
            </a:r>
            <a:r>
              <a:rPr lang="ar-SA" sz="3200" b="1" dirty="0">
                <a:solidFill>
                  <a:srgbClr val="FF0000"/>
                </a:solidFill>
                <a:cs typeface="2  Mitra" panose="00000400000000000000" pitchFamily="2" charset="-78"/>
              </a:rPr>
              <a:t>درست نیست</a:t>
            </a:r>
            <a:r>
              <a:rPr lang="ar-SA" sz="3200" b="1" dirty="0">
                <a:cs typeface="2  Mitra" panose="00000400000000000000" pitchFamily="2" charset="-78"/>
              </a:rPr>
              <a:t>، زیرا سبب </a:t>
            </a:r>
            <a:r>
              <a:rPr lang="ar-SA" sz="3200" b="1" dirty="0" smtClean="0">
                <a:solidFill>
                  <a:srgbClr val="BA0DFF"/>
                </a:solidFill>
                <a:cs typeface="2  Mitra" panose="00000400000000000000" pitchFamily="2" charset="-78"/>
              </a:rPr>
              <a:t>سا</a:t>
            </a:r>
            <a:r>
              <a:rPr lang="fa-IR" sz="3200" b="1" dirty="0" smtClean="0">
                <a:solidFill>
                  <a:srgbClr val="BA0DFF"/>
                </a:solidFill>
                <a:cs typeface="2  Mitra" panose="00000400000000000000" pitchFamily="2" charset="-78"/>
              </a:rPr>
              <a:t>ئ</a:t>
            </a:r>
            <a:r>
              <a:rPr lang="ar-SA" sz="3200" b="1" dirty="0" smtClean="0">
                <a:solidFill>
                  <a:srgbClr val="BA0DFF"/>
                </a:solidFill>
                <a:cs typeface="2  Mitra" panose="00000400000000000000" pitchFamily="2" charset="-78"/>
              </a:rPr>
              <a:t>یدگی </a:t>
            </a:r>
            <a:r>
              <a:rPr lang="ar-SA" sz="3200" b="1" dirty="0">
                <a:solidFill>
                  <a:srgbClr val="BA0DFF"/>
                </a:solidFill>
                <a:cs typeface="2  Mitra" panose="00000400000000000000" pitchFamily="2" charset="-78"/>
              </a:rPr>
              <a:t>مینای دندان </a:t>
            </a:r>
            <a:r>
              <a:rPr lang="ar-SA" sz="3200" b="1" dirty="0">
                <a:cs typeface="2  Mitra" panose="00000400000000000000" pitchFamily="2" charset="-78"/>
              </a:rPr>
              <a:t>و </a:t>
            </a:r>
            <a:r>
              <a:rPr lang="ar-SA" sz="3200" b="1" dirty="0">
                <a:solidFill>
                  <a:srgbClr val="BA0DFF"/>
                </a:solidFill>
                <a:cs typeface="2  Mitra" panose="00000400000000000000" pitchFamily="2" charset="-78"/>
              </a:rPr>
              <a:t>خراشیده شدن لثه </a:t>
            </a:r>
            <a:r>
              <a:rPr lang="ar-SA" sz="3200" b="1" dirty="0" smtClean="0">
                <a:cs typeface="2  Mitra" panose="00000400000000000000" pitchFamily="2" charset="-78"/>
              </a:rPr>
              <a:t>می</a:t>
            </a:r>
            <a:r>
              <a:rPr lang="fa-IR" sz="3200" b="1" dirty="0" smtClean="0">
                <a:cs typeface="2  Mitra" panose="00000400000000000000" pitchFamily="2" charset="-78"/>
              </a:rPr>
              <a:t> </a:t>
            </a:r>
            <a:r>
              <a:rPr lang="ar-SA" sz="3200" b="1" dirty="0" smtClean="0">
                <a:cs typeface="2  Mitra" panose="00000400000000000000" pitchFamily="2" charset="-78"/>
              </a:rPr>
              <a:t>شود</a:t>
            </a:r>
            <a:r>
              <a:rPr lang="ar-SA" sz="3200" b="1" dirty="0">
                <a:cs typeface="2  Mitra" panose="00000400000000000000" pitchFamily="2" charset="-78"/>
              </a:rPr>
              <a:t>. </a:t>
            </a:r>
            <a:endParaRPr lang="fa-IR" sz="3200" b="1" dirty="0" smtClean="0">
              <a:cs typeface="2  Mitra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877835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r"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7917</TotalTime>
  <Words>3542</Words>
  <Application>Microsoft Office PowerPoint</Application>
  <PresentationFormat>On-screen Show (4:3)</PresentationFormat>
  <Paragraphs>244</Paragraphs>
  <Slides>58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58</vt:i4>
      </vt:variant>
    </vt:vector>
  </HeadingPairs>
  <TitlesOfParts>
    <vt:vector size="59" baseType="lpstr">
      <vt:lpstr>Office Theme</vt:lpstr>
      <vt:lpstr>PowerPoint Presentation</vt:lpstr>
      <vt:lpstr>راه های پیشگیری از پوسیدگی دندان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براي سطوح داخلي دندانهاي جلو، مسواك را بصورت عمود، بر روي سطح داخلي دندان ها قرار داد و با حركت بالا و پايين اين سطوح را تميز كرد.</vt:lpstr>
      <vt:lpstr>چون خرده هاي مواد غذايي و ميكروبها روي سطح زبان جمع مي شوند، روی زبان را هم با مسواك تمیزکنید.  براي اينكار مسواك را در عقب زبان قرارداده و بطرف جلو  بكشيد. تمیز کردن زبان نقش مهمی در از بین رفتن بوی بد دهان دارد.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نقشه دانشگاه</dc:title>
  <dc:creator>Mehri Hosseinnejad</dc:creator>
  <cp:lastModifiedBy>user</cp:lastModifiedBy>
  <cp:revision>1692</cp:revision>
  <dcterms:created xsi:type="dcterms:W3CDTF">2006-08-16T00:00:00Z</dcterms:created>
  <dcterms:modified xsi:type="dcterms:W3CDTF">2021-05-05T05:54:45Z</dcterms:modified>
</cp:coreProperties>
</file>